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3"/>
  </p:notesMasterIdLst>
  <p:handoutMasterIdLst>
    <p:handoutMasterId r:id="rId24"/>
  </p:handoutMasterIdLst>
  <p:sldIdLst>
    <p:sldId id="256" r:id="rId2"/>
    <p:sldId id="258" r:id="rId3"/>
    <p:sldId id="273" r:id="rId4"/>
    <p:sldId id="279" r:id="rId5"/>
    <p:sldId id="277" r:id="rId6"/>
    <p:sldId id="274" r:id="rId7"/>
    <p:sldId id="275" r:id="rId8"/>
    <p:sldId id="276" r:id="rId9"/>
    <p:sldId id="281" r:id="rId10"/>
    <p:sldId id="259" r:id="rId11"/>
    <p:sldId id="260" r:id="rId12"/>
    <p:sldId id="261" r:id="rId13"/>
    <p:sldId id="262" r:id="rId14"/>
    <p:sldId id="263" r:id="rId15"/>
    <p:sldId id="264" r:id="rId16"/>
    <p:sldId id="265" r:id="rId17"/>
    <p:sldId id="266" r:id="rId18"/>
    <p:sldId id="267" r:id="rId19"/>
    <p:sldId id="280" r:id="rId20"/>
    <p:sldId id="268" r:id="rId21"/>
    <p:sldId id="269" r:id="rId22"/>
  </p:sldIdLst>
  <p:sldSz cx="12192000" cy="6858000"/>
  <p:notesSz cx="6810375" cy="99425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994Styrer" initials="9" lastIdx="0" clrIdx="0">
    <p:extLst>
      <p:ext uri="{19B8F6BF-5375-455C-9EA6-DF929625EA0E}">
        <p15:presenceInfo xmlns:p15="http://schemas.microsoft.com/office/powerpoint/2012/main" userId="S-1-5-21-796845957-1606980848-854245398-66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395" autoAdjust="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jelltun Styrer" userId="ecba4c3f-4373-498b-b730-441e982f6e71" providerId="ADAL" clId="{C51B91C2-4E3A-454A-A097-5A146336E960}"/>
    <pc:docChg chg="undo custSel addSld delSld modSld">
      <pc:chgData name="Fjelltun Styrer" userId="ecba4c3f-4373-498b-b730-441e982f6e71" providerId="ADAL" clId="{C51B91C2-4E3A-454A-A097-5A146336E960}" dt="2022-09-06T12:35:22.535" v="82" actId="478"/>
      <pc:docMkLst>
        <pc:docMk/>
      </pc:docMkLst>
      <pc:sldChg chg="delSp mod">
        <pc:chgData name="Fjelltun Styrer" userId="ecba4c3f-4373-498b-b730-441e982f6e71" providerId="ADAL" clId="{C51B91C2-4E3A-454A-A097-5A146336E960}" dt="2022-09-06T12:29:37.904" v="9" actId="478"/>
        <pc:sldMkLst>
          <pc:docMk/>
          <pc:sldMk cId="1615369425" sldId="256"/>
        </pc:sldMkLst>
        <pc:picChg chg="del">
          <ac:chgData name="Fjelltun Styrer" userId="ecba4c3f-4373-498b-b730-441e982f6e71" providerId="ADAL" clId="{C51B91C2-4E3A-454A-A097-5A146336E960}" dt="2022-09-06T12:29:37.402" v="8" actId="478"/>
          <ac:picMkLst>
            <pc:docMk/>
            <pc:sldMk cId="1615369425" sldId="256"/>
            <ac:picMk id="4" creationId="{F5932EEB-7550-79E3-8269-76B974E1DAC4}"/>
          </ac:picMkLst>
        </pc:picChg>
        <pc:picChg chg="del">
          <ac:chgData name="Fjelltun Styrer" userId="ecba4c3f-4373-498b-b730-441e982f6e71" providerId="ADAL" clId="{C51B91C2-4E3A-454A-A097-5A146336E960}" dt="2022-09-06T12:29:35.867" v="5" actId="478"/>
          <ac:picMkLst>
            <pc:docMk/>
            <pc:sldMk cId="1615369425" sldId="256"/>
            <ac:picMk id="10" creationId="{AD0B1CFC-881D-081B-9EC7-92494014A855}"/>
          </ac:picMkLst>
        </pc:picChg>
        <pc:picChg chg="del">
          <ac:chgData name="Fjelltun Styrer" userId="ecba4c3f-4373-498b-b730-441e982f6e71" providerId="ADAL" clId="{C51B91C2-4E3A-454A-A097-5A146336E960}" dt="2022-09-06T12:29:36.353" v="6" actId="478"/>
          <ac:picMkLst>
            <pc:docMk/>
            <pc:sldMk cId="1615369425" sldId="256"/>
            <ac:picMk id="12" creationId="{EC43BA41-CAF1-7C14-1A77-F93E0F5D44A7}"/>
          </ac:picMkLst>
        </pc:picChg>
        <pc:picChg chg="del">
          <ac:chgData name="Fjelltun Styrer" userId="ecba4c3f-4373-498b-b730-441e982f6e71" providerId="ADAL" clId="{C51B91C2-4E3A-454A-A097-5A146336E960}" dt="2022-09-06T12:29:33.376" v="1" actId="478"/>
          <ac:picMkLst>
            <pc:docMk/>
            <pc:sldMk cId="1615369425" sldId="256"/>
            <ac:picMk id="13" creationId="{9F3D3F09-B306-3241-AE0C-3E4E2B80AFB1}"/>
          </ac:picMkLst>
        </pc:picChg>
        <pc:picChg chg="del">
          <ac:chgData name="Fjelltun Styrer" userId="ecba4c3f-4373-498b-b730-441e982f6e71" providerId="ADAL" clId="{C51B91C2-4E3A-454A-A097-5A146336E960}" dt="2022-09-06T12:29:37.904" v="9" actId="478"/>
          <ac:picMkLst>
            <pc:docMk/>
            <pc:sldMk cId="1615369425" sldId="256"/>
            <ac:picMk id="20" creationId="{C04AA521-EED6-7C90-DC84-47AE2C56C18B}"/>
          </ac:picMkLst>
        </pc:picChg>
        <pc:picChg chg="del">
          <ac:chgData name="Fjelltun Styrer" userId="ecba4c3f-4373-498b-b730-441e982f6e71" providerId="ADAL" clId="{C51B91C2-4E3A-454A-A097-5A146336E960}" dt="2022-09-06T12:29:33.877" v="2" actId="478"/>
          <ac:picMkLst>
            <pc:docMk/>
            <pc:sldMk cId="1615369425" sldId="256"/>
            <ac:picMk id="21" creationId="{92C63CC5-8E69-008F-A1BE-5CAABAFDC943}"/>
          </ac:picMkLst>
        </pc:picChg>
        <pc:picChg chg="del">
          <ac:chgData name="Fjelltun Styrer" userId="ecba4c3f-4373-498b-b730-441e982f6e71" providerId="ADAL" clId="{C51B91C2-4E3A-454A-A097-5A146336E960}" dt="2022-09-06T12:29:34.848" v="4" actId="478"/>
          <ac:picMkLst>
            <pc:docMk/>
            <pc:sldMk cId="1615369425" sldId="256"/>
            <ac:picMk id="22" creationId="{7ECFD550-1C7E-9183-89E3-094A92A8B476}"/>
          </ac:picMkLst>
        </pc:picChg>
        <pc:picChg chg="del">
          <ac:chgData name="Fjelltun Styrer" userId="ecba4c3f-4373-498b-b730-441e982f6e71" providerId="ADAL" clId="{C51B91C2-4E3A-454A-A097-5A146336E960}" dt="2022-09-06T12:29:32.943" v="0" actId="478"/>
          <ac:picMkLst>
            <pc:docMk/>
            <pc:sldMk cId="1615369425" sldId="256"/>
            <ac:picMk id="23" creationId="{C76B5336-0E94-07FF-A1CC-E05322823309}"/>
          </ac:picMkLst>
        </pc:picChg>
        <pc:picChg chg="del">
          <ac:chgData name="Fjelltun Styrer" userId="ecba4c3f-4373-498b-b730-441e982f6e71" providerId="ADAL" clId="{C51B91C2-4E3A-454A-A097-5A146336E960}" dt="2022-09-06T12:29:34.425" v="3" actId="478"/>
          <ac:picMkLst>
            <pc:docMk/>
            <pc:sldMk cId="1615369425" sldId="256"/>
            <ac:picMk id="25" creationId="{2A93BBAA-644F-C01B-5200-C2F1BFA187B7}"/>
          </ac:picMkLst>
        </pc:picChg>
        <pc:picChg chg="del">
          <ac:chgData name="Fjelltun Styrer" userId="ecba4c3f-4373-498b-b730-441e982f6e71" providerId="ADAL" clId="{C51B91C2-4E3A-454A-A097-5A146336E960}" dt="2022-09-06T12:29:36.839" v="7" actId="478"/>
          <ac:picMkLst>
            <pc:docMk/>
            <pc:sldMk cId="1615369425" sldId="256"/>
            <ac:picMk id="27" creationId="{3D30937C-C2A6-FB09-8437-85C7469CA25D}"/>
          </ac:picMkLst>
        </pc:picChg>
      </pc:sldChg>
      <pc:sldChg chg="delSp mod">
        <pc:chgData name="Fjelltun Styrer" userId="ecba4c3f-4373-498b-b730-441e982f6e71" providerId="ADAL" clId="{C51B91C2-4E3A-454A-A097-5A146336E960}" dt="2022-09-06T12:29:40.379" v="10" actId="478"/>
        <pc:sldMkLst>
          <pc:docMk/>
          <pc:sldMk cId="278574229" sldId="258"/>
        </pc:sldMkLst>
        <pc:picChg chg="del">
          <ac:chgData name="Fjelltun Styrer" userId="ecba4c3f-4373-498b-b730-441e982f6e71" providerId="ADAL" clId="{C51B91C2-4E3A-454A-A097-5A146336E960}" dt="2022-09-06T12:29:40.379" v="10" actId="478"/>
          <ac:picMkLst>
            <pc:docMk/>
            <pc:sldMk cId="278574229" sldId="258"/>
            <ac:picMk id="12" creationId="{9FDD2B55-0B53-61C7-3E46-FA0E25171B5A}"/>
          </ac:picMkLst>
        </pc:picChg>
      </pc:sldChg>
      <pc:sldChg chg="delSp mod">
        <pc:chgData name="Fjelltun Styrer" userId="ecba4c3f-4373-498b-b730-441e982f6e71" providerId="ADAL" clId="{C51B91C2-4E3A-454A-A097-5A146336E960}" dt="2022-09-06T12:30:19.601" v="52" actId="478"/>
        <pc:sldMkLst>
          <pc:docMk/>
          <pc:sldMk cId="327769992" sldId="259"/>
        </pc:sldMkLst>
        <pc:picChg chg="del">
          <ac:chgData name="Fjelltun Styrer" userId="ecba4c3f-4373-498b-b730-441e982f6e71" providerId="ADAL" clId="{C51B91C2-4E3A-454A-A097-5A146336E960}" dt="2022-09-06T12:30:16.462" v="48" actId="478"/>
          <ac:picMkLst>
            <pc:docMk/>
            <pc:sldMk cId="327769992" sldId="259"/>
            <ac:picMk id="9" creationId="{0EA887FC-1238-E415-5604-C5750AA93FAB}"/>
          </ac:picMkLst>
        </pc:picChg>
        <pc:picChg chg="del">
          <ac:chgData name="Fjelltun Styrer" userId="ecba4c3f-4373-498b-b730-441e982f6e71" providerId="ADAL" clId="{C51B91C2-4E3A-454A-A097-5A146336E960}" dt="2022-09-06T12:30:18.953" v="51" actId="478"/>
          <ac:picMkLst>
            <pc:docMk/>
            <pc:sldMk cId="327769992" sldId="259"/>
            <ac:picMk id="11" creationId="{ED324EED-D260-93BE-643F-7D73B317E3B5}"/>
          </ac:picMkLst>
        </pc:picChg>
        <pc:picChg chg="del">
          <ac:chgData name="Fjelltun Styrer" userId="ecba4c3f-4373-498b-b730-441e982f6e71" providerId="ADAL" clId="{C51B91C2-4E3A-454A-A097-5A146336E960}" dt="2022-09-06T12:30:17.079" v="49" actId="478"/>
          <ac:picMkLst>
            <pc:docMk/>
            <pc:sldMk cId="327769992" sldId="259"/>
            <ac:picMk id="13" creationId="{174ADA11-9880-BB49-D3EC-E5A1E23F7A48}"/>
          </ac:picMkLst>
        </pc:picChg>
        <pc:picChg chg="del">
          <ac:chgData name="Fjelltun Styrer" userId="ecba4c3f-4373-498b-b730-441e982f6e71" providerId="ADAL" clId="{C51B91C2-4E3A-454A-A097-5A146336E960}" dt="2022-09-06T12:30:18.128" v="50" actId="478"/>
          <ac:picMkLst>
            <pc:docMk/>
            <pc:sldMk cId="327769992" sldId="259"/>
            <ac:picMk id="15" creationId="{7A755FA4-3393-E566-85BB-87CCBC8E78AE}"/>
          </ac:picMkLst>
        </pc:picChg>
        <pc:picChg chg="del">
          <ac:chgData name="Fjelltun Styrer" userId="ecba4c3f-4373-498b-b730-441e982f6e71" providerId="ADAL" clId="{C51B91C2-4E3A-454A-A097-5A146336E960}" dt="2022-09-06T12:30:19.601" v="52" actId="478"/>
          <ac:picMkLst>
            <pc:docMk/>
            <pc:sldMk cId="327769992" sldId="259"/>
            <ac:picMk id="17" creationId="{1EE10E60-1A38-8EBA-5041-1EA747CBFAF1}"/>
          </ac:picMkLst>
        </pc:picChg>
      </pc:sldChg>
      <pc:sldChg chg="delSp mod">
        <pc:chgData name="Fjelltun Styrer" userId="ecba4c3f-4373-498b-b730-441e982f6e71" providerId="ADAL" clId="{C51B91C2-4E3A-454A-A097-5A146336E960}" dt="2022-09-06T12:30:26.572" v="59" actId="478"/>
        <pc:sldMkLst>
          <pc:docMk/>
          <pc:sldMk cId="2618246911" sldId="261"/>
        </pc:sldMkLst>
        <pc:picChg chg="del">
          <ac:chgData name="Fjelltun Styrer" userId="ecba4c3f-4373-498b-b730-441e982f6e71" providerId="ADAL" clId="{C51B91C2-4E3A-454A-A097-5A146336E960}" dt="2022-09-06T12:30:22.895" v="53" actId="478"/>
          <ac:picMkLst>
            <pc:docMk/>
            <pc:sldMk cId="2618246911" sldId="261"/>
            <ac:picMk id="4" creationId="{C8DE9BC9-09F1-CF1C-BD95-49CC0B1F45F5}"/>
          </ac:picMkLst>
        </pc:picChg>
        <pc:picChg chg="del">
          <ac:chgData name="Fjelltun Styrer" userId="ecba4c3f-4373-498b-b730-441e982f6e71" providerId="ADAL" clId="{C51B91C2-4E3A-454A-A097-5A146336E960}" dt="2022-09-06T12:30:24.345" v="55" actId="478"/>
          <ac:picMkLst>
            <pc:docMk/>
            <pc:sldMk cId="2618246911" sldId="261"/>
            <ac:picMk id="7" creationId="{7D967A68-9AFD-4D9A-86E4-6450483DA7FA}"/>
          </ac:picMkLst>
        </pc:picChg>
        <pc:picChg chg="del">
          <ac:chgData name="Fjelltun Styrer" userId="ecba4c3f-4373-498b-b730-441e982f6e71" providerId="ADAL" clId="{C51B91C2-4E3A-454A-A097-5A146336E960}" dt="2022-09-06T12:30:24.845" v="56" actId="478"/>
          <ac:picMkLst>
            <pc:docMk/>
            <pc:sldMk cId="2618246911" sldId="261"/>
            <ac:picMk id="9" creationId="{09DAA63B-150D-2232-08EB-E09AD6A300A4}"/>
          </ac:picMkLst>
        </pc:picChg>
        <pc:picChg chg="del">
          <ac:chgData name="Fjelltun Styrer" userId="ecba4c3f-4373-498b-b730-441e982f6e71" providerId="ADAL" clId="{C51B91C2-4E3A-454A-A097-5A146336E960}" dt="2022-09-06T12:30:26.033" v="58" actId="478"/>
          <ac:picMkLst>
            <pc:docMk/>
            <pc:sldMk cId="2618246911" sldId="261"/>
            <ac:picMk id="10" creationId="{0828494F-B231-C343-A196-1DAB582E8334}"/>
          </ac:picMkLst>
        </pc:picChg>
        <pc:picChg chg="del">
          <ac:chgData name="Fjelltun Styrer" userId="ecba4c3f-4373-498b-b730-441e982f6e71" providerId="ADAL" clId="{C51B91C2-4E3A-454A-A097-5A146336E960}" dt="2022-09-06T12:30:25.369" v="57" actId="478"/>
          <ac:picMkLst>
            <pc:docMk/>
            <pc:sldMk cId="2618246911" sldId="261"/>
            <ac:picMk id="11" creationId="{0B24D01B-C2D7-E288-6C90-0B1FE5AAB8E9}"/>
          </ac:picMkLst>
        </pc:picChg>
        <pc:picChg chg="del">
          <ac:chgData name="Fjelltun Styrer" userId="ecba4c3f-4373-498b-b730-441e982f6e71" providerId="ADAL" clId="{C51B91C2-4E3A-454A-A097-5A146336E960}" dt="2022-09-06T12:30:23.697" v="54" actId="478"/>
          <ac:picMkLst>
            <pc:docMk/>
            <pc:sldMk cId="2618246911" sldId="261"/>
            <ac:picMk id="12" creationId="{C09B6932-ECCB-9A90-B5DC-CD6835B8E7CE}"/>
          </ac:picMkLst>
        </pc:picChg>
        <pc:picChg chg="del">
          <ac:chgData name="Fjelltun Styrer" userId="ecba4c3f-4373-498b-b730-441e982f6e71" providerId="ADAL" clId="{C51B91C2-4E3A-454A-A097-5A146336E960}" dt="2022-09-06T12:30:26.572" v="59" actId="478"/>
          <ac:picMkLst>
            <pc:docMk/>
            <pc:sldMk cId="2618246911" sldId="261"/>
            <ac:picMk id="13" creationId="{F0ED09A2-C2AB-3E4C-9342-805FF0FA14B0}"/>
          </ac:picMkLst>
        </pc:picChg>
      </pc:sldChg>
      <pc:sldChg chg="delSp mod">
        <pc:chgData name="Fjelltun Styrer" userId="ecba4c3f-4373-498b-b730-441e982f6e71" providerId="ADAL" clId="{C51B91C2-4E3A-454A-A097-5A146336E960}" dt="2022-09-06T12:30:32.566" v="64" actId="478"/>
        <pc:sldMkLst>
          <pc:docMk/>
          <pc:sldMk cId="1106069714" sldId="263"/>
        </pc:sldMkLst>
        <pc:picChg chg="del">
          <ac:chgData name="Fjelltun Styrer" userId="ecba4c3f-4373-498b-b730-441e982f6e71" providerId="ADAL" clId="{C51B91C2-4E3A-454A-A097-5A146336E960}" dt="2022-09-06T12:30:31.232" v="62" actId="478"/>
          <ac:picMkLst>
            <pc:docMk/>
            <pc:sldMk cId="1106069714" sldId="263"/>
            <ac:picMk id="6" creationId="{734D01EC-FA79-2889-E34A-AC328AD2EF2B}"/>
          </ac:picMkLst>
        </pc:picChg>
        <pc:picChg chg="del">
          <ac:chgData name="Fjelltun Styrer" userId="ecba4c3f-4373-498b-b730-441e982f6e71" providerId="ADAL" clId="{C51B91C2-4E3A-454A-A097-5A146336E960}" dt="2022-09-06T12:30:31.833" v="63" actId="478"/>
          <ac:picMkLst>
            <pc:docMk/>
            <pc:sldMk cId="1106069714" sldId="263"/>
            <ac:picMk id="8" creationId="{317147FA-01BC-3D9D-AA99-72BC57D0D1FB}"/>
          </ac:picMkLst>
        </pc:picChg>
        <pc:picChg chg="del">
          <ac:chgData name="Fjelltun Styrer" userId="ecba4c3f-4373-498b-b730-441e982f6e71" providerId="ADAL" clId="{C51B91C2-4E3A-454A-A097-5A146336E960}" dt="2022-09-06T12:30:30.730" v="61" actId="478"/>
          <ac:picMkLst>
            <pc:docMk/>
            <pc:sldMk cId="1106069714" sldId="263"/>
            <ac:picMk id="10" creationId="{ED8B96A8-139B-F968-ABE3-2F7A1A5CA622}"/>
          </ac:picMkLst>
        </pc:picChg>
        <pc:picChg chg="del">
          <ac:chgData name="Fjelltun Styrer" userId="ecba4c3f-4373-498b-b730-441e982f6e71" providerId="ADAL" clId="{C51B91C2-4E3A-454A-A097-5A146336E960}" dt="2022-09-06T12:30:30.261" v="60" actId="478"/>
          <ac:picMkLst>
            <pc:docMk/>
            <pc:sldMk cId="1106069714" sldId="263"/>
            <ac:picMk id="12" creationId="{A229F2F9-49E3-F9AC-4B20-0E12392FD18F}"/>
          </ac:picMkLst>
        </pc:picChg>
        <pc:picChg chg="del">
          <ac:chgData name="Fjelltun Styrer" userId="ecba4c3f-4373-498b-b730-441e982f6e71" providerId="ADAL" clId="{C51B91C2-4E3A-454A-A097-5A146336E960}" dt="2022-09-06T12:30:32.566" v="64" actId="478"/>
          <ac:picMkLst>
            <pc:docMk/>
            <pc:sldMk cId="1106069714" sldId="263"/>
            <ac:picMk id="14" creationId="{92DC3232-7B83-D6FC-FA9E-503EC817E24C}"/>
          </ac:picMkLst>
        </pc:picChg>
      </pc:sldChg>
      <pc:sldChg chg="delSp mod">
        <pc:chgData name="Fjelltun Styrer" userId="ecba4c3f-4373-498b-b730-441e982f6e71" providerId="ADAL" clId="{C51B91C2-4E3A-454A-A097-5A146336E960}" dt="2022-09-06T12:35:22.535" v="82" actId="478"/>
        <pc:sldMkLst>
          <pc:docMk/>
          <pc:sldMk cId="362585170" sldId="264"/>
        </pc:sldMkLst>
        <pc:picChg chg="del">
          <ac:chgData name="Fjelltun Styrer" userId="ecba4c3f-4373-498b-b730-441e982f6e71" providerId="ADAL" clId="{C51B91C2-4E3A-454A-A097-5A146336E960}" dt="2022-09-06T12:35:22.535" v="82" actId="478"/>
          <ac:picMkLst>
            <pc:docMk/>
            <pc:sldMk cId="362585170" sldId="264"/>
            <ac:picMk id="8" creationId="{08EE6D2A-30F2-32FD-AC3D-1898526D9EE3}"/>
          </ac:picMkLst>
        </pc:picChg>
      </pc:sldChg>
      <pc:sldChg chg="delSp mod">
        <pc:chgData name="Fjelltun Styrer" userId="ecba4c3f-4373-498b-b730-441e982f6e71" providerId="ADAL" clId="{C51B91C2-4E3A-454A-A097-5A146336E960}" dt="2022-09-06T12:30:34.942" v="65" actId="478"/>
        <pc:sldMkLst>
          <pc:docMk/>
          <pc:sldMk cId="118931475" sldId="265"/>
        </pc:sldMkLst>
        <pc:picChg chg="del">
          <ac:chgData name="Fjelltun Styrer" userId="ecba4c3f-4373-498b-b730-441e982f6e71" providerId="ADAL" clId="{C51B91C2-4E3A-454A-A097-5A146336E960}" dt="2022-09-06T12:30:34.942" v="65" actId="478"/>
          <ac:picMkLst>
            <pc:docMk/>
            <pc:sldMk cId="118931475" sldId="265"/>
            <ac:picMk id="8" creationId="{918648A6-913C-4ACD-C530-613F5B966307}"/>
          </ac:picMkLst>
        </pc:picChg>
      </pc:sldChg>
      <pc:sldChg chg="delSp mod">
        <pc:chgData name="Fjelltun Styrer" userId="ecba4c3f-4373-498b-b730-441e982f6e71" providerId="ADAL" clId="{C51B91C2-4E3A-454A-A097-5A146336E960}" dt="2022-09-06T12:30:40.572" v="72" actId="478"/>
        <pc:sldMkLst>
          <pc:docMk/>
          <pc:sldMk cId="158322288" sldId="267"/>
        </pc:sldMkLst>
        <pc:picChg chg="del">
          <ac:chgData name="Fjelltun Styrer" userId="ecba4c3f-4373-498b-b730-441e982f6e71" providerId="ADAL" clId="{C51B91C2-4E3A-454A-A097-5A146336E960}" dt="2022-09-06T12:30:37.047" v="66" actId="478"/>
          <ac:picMkLst>
            <pc:docMk/>
            <pc:sldMk cId="158322288" sldId="267"/>
            <ac:picMk id="6" creationId="{5580EE7F-FCED-8485-EC7D-6F95A2FC21AB}"/>
          </ac:picMkLst>
        </pc:picChg>
        <pc:picChg chg="del">
          <ac:chgData name="Fjelltun Styrer" userId="ecba4c3f-4373-498b-b730-441e982f6e71" providerId="ADAL" clId="{C51B91C2-4E3A-454A-A097-5A146336E960}" dt="2022-09-06T12:30:37.533" v="67" actId="478"/>
          <ac:picMkLst>
            <pc:docMk/>
            <pc:sldMk cId="158322288" sldId="267"/>
            <ac:picMk id="7" creationId="{19FEF6BD-2FB7-FC82-4063-44C176B94F0C}"/>
          </ac:picMkLst>
        </pc:picChg>
        <pc:picChg chg="del">
          <ac:chgData name="Fjelltun Styrer" userId="ecba4c3f-4373-498b-b730-441e982f6e71" providerId="ADAL" clId="{C51B91C2-4E3A-454A-A097-5A146336E960}" dt="2022-09-06T12:30:38.652" v="69" actId="478"/>
          <ac:picMkLst>
            <pc:docMk/>
            <pc:sldMk cId="158322288" sldId="267"/>
            <ac:picMk id="8" creationId="{E6DB97EA-53EA-904F-9B40-2CA72DAA09DA}"/>
          </ac:picMkLst>
        </pc:picChg>
        <pc:picChg chg="del">
          <ac:chgData name="Fjelltun Styrer" userId="ecba4c3f-4373-498b-b730-441e982f6e71" providerId="ADAL" clId="{C51B91C2-4E3A-454A-A097-5A146336E960}" dt="2022-09-06T12:30:39.222" v="70" actId="478"/>
          <ac:picMkLst>
            <pc:docMk/>
            <pc:sldMk cId="158322288" sldId="267"/>
            <ac:picMk id="9" creationId="{F47F2F9E-64B0-8ABD-32AF-BEEC83CB39D7}"/>
          </ac:picMkLst>
        </pc:picChg>
        <pc:picChg chg="del">
          <ac:chgData name="Fjelltun Styrer" userId="ecba4c3f-4373-498b-b730-441e982f6e71" providerId="ADAL" clId="{C51B91C2-4E3A-454A-A097-5A146336E960}" dt="2022-09-06T12:30:38.066" v="68" actId="478"/>
          <ac:picMkLst>
            <pc:docMk/>
            <pc:sldMk cId="158322288" sldId="267"/>
            <ac:picMk id="10" creationId="{9FD412E0-F2BA-F541-86E7-BCC5F05F3928}"/>
          </ac:picMkLst>
        </pc:picChg>
        <pc:picChg chg="del">
          <ac:chgData name="Fjelltun Styrer" userId="ecba4c3f-4373-498b-b730-441e982f6e71" providerId="ADAL" clId="{C51B91C2-4E3A-454A-A097-5A146336E960}" dt="2022-09-06T12:30:39.756" v="71" actId="478"/>
          <ac:picMkLst>
            <pc:docMk/>
            <pc:sldMk cId="158322288" sldId="267"/>
            <ac:picMk id="11" creationId="{69FE97DA-CFFC-7BED-B765-8D97E42F1FA9}"/>
          </ac:picMkLst>
        </pc:picChg>
        <pc:picChg chg="del">
          <ac:chgData name="Fjelltun Styrer" userId="ecba4c3f-4373-498b-b730-441e982f6e71" providerId="ADAL" clId="{C51B91C2-4E3A-454A-A097-5A146336E960}" dt="2022-09-06T12:30:40.572" v="72" actId="478"/>
          <ac:picMkLst>
            <pc:docMk/>
            <pc:sldMk cId="158322288" sldId="267"/>
            <ac:picMk id="12" creationId="{496B2D0C-1A6D-127F-D649-22663B206446}"/>
          </ac:picMkLst>
        </pc:picChg>
      </pc:sldChg>
      <pc:sldChg chg="delSp mod">
        <pc:chgData name="Fjelltun Styrer" userId="ecba4c3f-4373-498b-b730-441e982f6e71" providerId="ADAL" clId="{C51B91C2-4E3A-454A-A097-5A146336E960}" dt="2022-09-06T12:30:46.620" v="77" actId="478"/>
        <pc:sldMkLst>
          <pc:docMk/>
          <pc:sldMk cId="1414420548" sldId="268"/>
        </pc:sldMkLst>
        <pc:picChg chg="del">
          <ac:chgData name="Fjelltun Styrer" userId="ecba4c3f-4373-498b-b730-441e982f6e71" providerId="ADAL" clId="{C51B91C2-4E3A-454A-A097-5A146336E960}" dt="2022-09-06T12:30:46.620" v="77" actId="478"/>
          <ac:picMkLst>
            <pc:docMk/>
            <pc:sldMk cId="1414420548" sldId="268"/>
            <ac:picMk id="7" creationId="{1D916B00-612C-E18B-7E17-1E56CFB3BABC}"/>
          </ac:picMkLst>
        </pc:picChg>
        <pc:picChg chg="del">
          <ac:chgData name="Fjelltun Styrer" userId="ecba4c3f-4373-498b-b730-441e982f6e71" providerId="ADAL" clId="{C51B91C2-4E3A-454A-A097-5A146336E960}" dt="2022-09-06T12:30:46.015" v="76" actId="478"/>
          <ac:picMkLst>
            <pc:docMk/>
            <pc:sldMk cId="1414420548" sldId="268"/>
            <ac:picMk id="8" creationId="{5FFD9B2F-AEF7-F094-58F0-A9F9478452DB}"/>
          </ac:picMkLst>
        </pc:picChg>
      </pc:sldChg>
      <pc:sldChg chg="delSp mod">
        <pc:chgData name="Fjelltun Styrer" userId="ecba4c3f-4373-498b-b730-441e982f6e71" providerId="ADAL" clId="{C51B91C2-4E3A-454A-A097-5A146336E960}" dt="2022-09-06T12:30:51.416" v="81" actId="478"/>
        <pc:sldMkLst>
          <pc:docMk/>
          <pc:sldMk cId="3841557170" sldId="269"/>
        </pc:sldMkLst>
        <pc:picChg chg="del">
          <ac:chgData name="Fjelltun Styrer" userId="ecba4c3f-4373-498b-b730-441e982f6e71" providerId="ADAL" clId="{C51B91C2-4E3A-454A-A097-5A146336E960}" dt="2022-09-06T12:30:50.651" v="80" actId="478"/>
          <ac:picMkLst>
            <pc:docMk/>
            <pc:sldMk cId="3841557170" sldId="269"/>
            <ac:picMk id="8" creationId="{40326CA9-7472-EE62-AC74-6824726873A9}"/>
          </ac:picMkLst>
        </pc:picChg>
        <pc:picChg chg="del">
          <ac:chgData name="Fjelltun Styrer" userId="ecba4c3f-4373-498b-b730-441e982f6e71" providerId="ADAL" clId="{C51B91C2-4E3A-454A-A097-5A146336E960}" dt="2022-09-06T12:30:49.596" v="78" actId="478"/>
          <ac:picMkLst>
            <pc:docMk/>
            <pc:sldMk cId="3841557170" sldId="269"/>
            <ac:picMk id="9" creationId="{3F5E4EB2-02E7-942E-0A23-511AE623E473}"/>
          </ac:picMkLst>
        </pc:picChg>
        <pc:picChg chg="del">
          <ac:chgData name="Fjelltun Styrer" userId="ecba4c3f-4373-498b-b730-441e982f6e71" providerId="ADAL" clId="{C51B91C2-4E3A-454A-A097-5A146336E960}" dt="2022-09-06T12:30:50.066" v="79" actId="478"/>
          <ac:picMkLst>
            <pc:docMk/>
            <pc:sldMk cId="3841557170" sldId="269"/>
            <ac:picMk id="11" creationId="{9C43502E-EA98-AF71-6579-2CFC8E9FD203}"/>
          </ac:picMkLst>
        </pc:picChg>
        <pc:picChg chg="del">
          <ac:chgData name="Fjelltun Styrer" userId="ecba4c3f-4373-498b-b730-441e982f6e71" providerId="ADAL" clId="{C51B91C2-4E3A-454A-A097-5A146336E960}" dt="2022-09-06T12:30:51.416" v="81" actId="478"/>
          <ac:picMkLst>
            <pc:docMk/>
            <pc:sldMk cId="3841557170" sldId="269"/>
            <ac:picMk id="13" creationId="{C559D69A-2A92-6CD4-AB2F-9D8082B6C9B1}"/>
          </ac:picMkLst>
        </pc:picChg>
      </pc:sldChg>
      <pc:sldChg chg="delSp modSp mod">
        <pc:chgData name="Fjelltun Styrer" userId="ecba4c3f-4373-498b-b730-441e982f6e71" providerId="ADAL" clId="{C51B91C2-4E3A-454A-A097-5A146336E960}" dt="2022-09-06T12:29:45.052" v="17" actId="478"/>
        <pc:sldMkLst>
          <pc:docMk/>
          <pc:sldMk cId="781896543" sldId="273"/>
        </pc:sldMkLst>
        <pc:picChg chg="del">
          <ac:chgData name="Fjelltun Styrer" userId="ecba4c3f-4373-498b-b730-441e982f6e71" providerId="ADAL" clId="{C51B91C2-4E3A-454A-A097-5A146336E960}" dt="2022-09-06T12:29:45.052" v="17" actId="478"/>
          <ac:picMkLst>
            <pc:docMk/>
            <pc:sldMk cId="781896543" sldId="273"/>
            <ac:picMk id="7" creationId="{E2A086BA-EBDF-6705-DCB2-3263B0804301}"/>
          </ac:picMkLst>
        </pc:picChg>
        <pc:picChg chg="del">
          <ac:chgData name="Fjelltun Styrer" userId="ecba4c3f-4373-498b-b730-441e982f6e71" providerId="ADAL" clId="{C51B91C2-4E3A-454A-A097-5A146336E960}" dt="2022-09-06T12:29:44.536" v="16" actId="478"/>
          <ac:picMkLst>
            <pc:docMk/>
            <pc:sldMk cId="781896543" sldId="273"/>
            <ac:picMk id="8" creationId="{76A7DB45-3177-09C4-2C75-9D22DD20D806}"/>
          </ac:picMkLst>
        </pc:picChg>
        <pc:picChg chg="del">
          <ac:chgData name="Fjelltun Styrer" userId="ecba4c3f-4373-498b-b730-441e982f6e71" providerId="ADAL" clId="{C51B91C2-4E3A-454A-A097-5A146336E960}" dt="2022-09-06T12:29:42.800" v="12" actId="478"/>
          <ac:picMkLst>
            <pc:docMk/>
            <pc:sldMk cId="781896543" sldId="273"/>
            <ac:picMk id="9" creationId="{99E7C1DE-928B-DF62-6F28-28BA05A121E5}"/>
          </ac:picMkLst>
        </pc:picChg>
        <pc:picChg chg="del">
          <ac:chgData name="Fjelltun Styrer" userId="ecba4c3f-4373-498b-b730-441e982f6e71" providerId="ADAL" clId="{C51B91C2-4E3A-454A-A097-5A146336E960}" dt="2022-09-06T12:29:43.470" v="13" actId="478"/>
          <ac:picMkLst>
            <pc:docMk/>
            <pc:sldMk cId="781896543" sldId="273"/>
            <ac:picMk id="11" creationId="{7397DD81-3B6A-B434-86A3-023BF60DD922}"/>
          </ac:picMkLst>
        </pc:picChg>
        <pc:picChg chg="del">
          <ac:chgData name="Fjelltun Styrer" userId="ecba4c3f-4373-498b-b730-441e982f6e71" providerId="ADAL" clId="{C51B91C2-4E3A-454A-A097-5A146336E960}" dt="2022-09-06T12:29:42.230" v="11" actId="478"/>
          <ac:picMkLst>
            <pc:docMk/>
            <pc:sldMk cId="781896543" sldId="273"/>
            <ac:picMk id="12" creationId="{B082B09A-FD2D-6C6A-1834-7ED89A44CBF5}"/>
          </ac:picMkLst>
        </pc:picChg>
        <pc:picChg chg="del mod">
          <ac:chgData name="Fjelltun Styrer" userId="ecba4c3f-4373-498b-b730-441e982f6e71" providerId="ADAL" clId="{C51B91C2-4E3A-454A-A097-5A146336E960}" dt="2022-09-06T12:29:44.003" v="15" actId="478"/>
          <ac:picMkLst>
            <pc:docMk/>
            <pc:sldMk cId="781896543" sldId="273"/>
            <ac:picMk id="16" creationId="{1D75636A-F911-18D6-01D9-CC4EE4679D46}"/>
          </ac:picMkLst>
        </pc:picChg>
      </pc:sldChg>
      <pc:sldChg chg="delSp mod">
        <pc:chgData name="Fjelltun Styrer" userId="ecba4c3f-4373-498b-b730-441e982f6e71" providerId="ADAL" clId="{C51B91C2-4E3A-454A-A097-5A146336E960}" dt="2022-09-06T12:30:04.506" v="39" actId="478"/>
        <pc:sldMkLst>
          <pc:docMk/>
          <pc:sldMk cId="1492706691" sldId="274"/>
        </pc:sldMkLst>
        <pc:picChg chg="del">
          <ac:chgData name="Fjelltun Styrer" userId="ecba4c3f-4373-498b-b730-441e982f6e71" providerId="ADAL" clId="{C51B91C2-4E3A-454A-A097-5A146336E960}" dt="2022-09-06T12:30:01.134" v="34" actId="478"/>
          <ac:picMkLst>
            <pc:docMk/>
            <pc:sldMk cId="1492706691" sldId="274"/>
            <ac:picMk id="2" creationId="{05081FC8-1CC0-37A8-DAC0-4ECD9DB12401}"/>
          </ac:picMkLst>
        </pc:picChg>
        <pc:picChg chg="del">
          <ac:chgData name="Fjelltun Styrer" userId="ecba4c3f-4373-498b-b730-441e982f6e71" providerId="ADAL" clId="{C51B91C2-4E3A-454A-A097-5A146336E960}" dt="2022-09-06T12:30:02.484" v="36" actId="478"/>
          <ac:picMkLst>
            <pc:docMk/>
            <pc:sldMk cId="1492706691" sldId="274"/>
            <ac:picMk id="3" creationId="{56DAFB49-7C1D-87DD-A916-9DC859D779EB}"/>
          </ac:picMkLst>
        </pc:picChg>
        <pc:picChg chg="del">
          <ac:chgData name="Fjelltun Styrer" userId="ecba4c3f-4373-498b-b730-441e982f6e71" providerId="ADAL" clId="{C51B91C2-4E3A-454A-A097-5A146336E960}" dt="2022-09-06T12:30:03.139" v="37" actId="478"/>
          <ac:picMkLst>
            <pc:docMk/>
            <pc:sldMk cId="1492706691" sldId="274"/>
            <ac:picMk id="5" creationId="{45AD6BB0-5618-AB8B-DB88-976D8851E2BF}"/>
          </ac:picMkLst>
        </pc:picChg>
        <pc:picChg chg="del">
          <ac:chgData name="Fjelltun Styrer" userId="ecba4c3f-4373-498b-b730-441e982f6e71" providerId="ADAL" clId="{C51B91C2-4E3A-454A-A097-5A146336E960}" dt="2022-09-06T12:30:01.783" v="35" actId="478"/>
          <ac:picMkLst>
            <pc:docMk/>
            <pc:sldMk cId="1492706691" sldId="274"/>
            <ac:picMk id="6" creationId="{C82CCC41-E1F3-6F24-0FC7-811A96C6B25F}"/>
          </ac:picMkLst>
        </pc:picChg>
        <pc:picChg chg="del">
          <ac:chgData name="Fjelltun Styrer" userId="ecba4c3f-4373-498b-b730-441e982f6e71" providerId="ADAL" clId="{C51B91C2-4E3A-454A-A097-5A146336E960}" dt="2022-09-06T12:29:55.064" v="25" actId="478"/>
          <ac:picMkLst>
            <pc:docMk/>
            <pc:sldMk cId="1492706691" sldId="274"/>
            <ac:picMk id="8" creationId="{8D4609A0-866F-B3F4-1313-B75D4DDD433D}"/>
          </ac:picMkLst>
        </pc:picChg>
        <pc:picChg chg="del">
          <ac:chgData name="Fjelltun Styrer" userId="ecba4c3f-4373-498b-b730-441e982f6e71" providerId="ADAL" clId="{C51B91C2-4E3A-454A-A097-5A146336E960}" dt="2022-09-06T12:29:55.650" v="26" actId="478"/>
          <ac:picMkLst>
            <pc:docMk/>
            <pc:sldMk cId="1492706691" sldId="274"/>
            <ac:picMk id="9" creationId="{C4D50B67-2911-4473-CD41-6D2DA8EF4AD8}"/>
          </ac:picMkLst>
        </pc:picChg>
        <pc:picChg chg="del">
          <ac:chgData name="Fjelltun Styrer" userId="ecba4c3f-4373-498b-b730-441e982f6e71" providerId="ADAL" clId="{C51B91C2-4E3A-454A-A097-5A146336E960}" dt="2022-09-06T12:29:56.321" v="27" actId="478"/>
          <ac:picMkLst>
            <pc:docMk/>
            <pc:sldMk cId="1492706691" sldId="274"/>
            <ac:picMk id="10" creationId="{38D4722B-1928-478E-1913-8209499FC52E}"/>
          </ac:picMkLst>
        </pc:picChg>
        <pc:picChg chg="del">
          <ac:chgData name="Fjelltun Styrer" userId="ecba4c3f-4373-498b-b730-441e982f6e71" providerId="ADAL" clId="{C51B91C2-4E3A-454A-A097-5A146336E960}" dt="2022-09-06T12:29:59.343" v="32" actId="478"/>
          <ac:picMkLst>
            <pc:docMk/>
            <pc:sldMk cId="1492706691" sldId="274"/>
            <ac:picMk id="12" creationId="{F666DB37-2C07-991C-5767-33320AD508CD}"/>
          </ac:picMkLst>
        </pc:picChg>
        <pc:picChg chg="del">
          <ac:chgData name="Fjelltun Styrer" userId="ecba4c3f-4373-498b-b730-441e982f6e71" providerId="ADAL" clId="{C51B91C2-4E3A-454A-A097-5A146336E960}" dt="2022-09-06T12:29:58.843" v="31" actId="478"/>
          <ac:picMkLst>
            <pc:docMk/>
            <pc:sldMk cId="1492706691" sldId="274"/>
            <ac:picMk id="13" creationId="{221B4F84-E225-52F8-8280-E6D011CD20D9}"/>
          </ac:picMkLst>
        </pc:picChg>
        <pc:picChg chg="del">
          <ac:chgData name="Fjelltun Styrer" userId="ecba4c3f-4373-498b-b730-441e982f6e71" providerId="ADAL" clId="{C51B91C2-4E3A-454A-A097-5A146336E960}" dt="2022-09-06T12:29:58.173" v="30" actId="478"/>
          <ac:picMkLst>
            <pc:docMk/>
            <pc:sldMk cId="1492706691" sldId="274"/>
            <ac:picMk id="14" creationId="{88506CFF-14F8-BD80-8CC6-0645BE24FF6F}"/>
          </ac:picMkLst>
        </pc:picChg>
        <pc:picChg chg="del">
          <ac:chgData name="Fjelltun Styrer" userId="ecba4c3f-4373-498b-b730-441e982f6e71" providerId="ADAL" clId="{C51B91C2-4E3A-454A-A097-5A146336E960}" dt="2022-09-06T12:29:57.609" v="29" actId="478"/>
          <ac:picMkLst>
            <pc:docMk/>
            <pc:sldMk cId="1492706691" sldId="274"/>
            <ac:picMk id="16" creationId="{6D3CA5C1-B7B5-39F5-3E38-14DA71BC6783}"/>
          </ac:picMkLst>
        </pc:picChg>
        <pc:picChg chg="del">
          <ac:chgData name="Fjelltun Styrer" userId="ecba4c3f-4373-498b-b730-441e982f6e71" providerId="ADAL" clId="{C51B91C2-4E3A-454A-A097-5A146336E960}" dt="2022-09-06T12:30:00.379" v="33" actId="478"/>
          <ac:picMkLst>
            <pc:docMk/>
            <pc:sldMk cId="1492706691" sldId="274"/>
            <ac:picMk id="17" creationId="{84A319A3-EF7E-6E83-0388-1256345F3B9A}"/>
          </ac:picMkLst>
        </pc:picChg>
        <pc:picChg chg="del">
          <ac:chgData name="Fjelltun Styrer" userId="ecba4c3f-4373-498b-b730-441e982f6e71" providerId="ADAL" clId="{C51B91C2-4E3A-454A-A097-5A146336E960}" dt="2022-09-06T12:30:03.857" v="38" actId="478"/>
          <ac:picMkLst>
            <pc:docMk/>
            <pc:sldMk cId="1492706691" sldId="274"/>
            <ac:picMk id="19" creationId="{BCE67947-7B54-7BD5-D870-4BEBAE3F867A}"/>
          </ac:picMkLst>
        </pc:picChg>
        <pc:picChg chg="del">
          <ac:chgData name="Fjelltun Styrer" userId="ecba4c3f-4373-498b-b730-441e982f6e71" providerId="ADAL" clId="{C51B91C2-4E3A-454A-A097-5A146336E960}" dt="2022-09-06T12:30:04.506" v="39" actId="478"/>
          <ac:picMkLst>
            <pc:docMk/>
            <pc:sldMk cId="1492706691" sldId="274"/>
            <ac:picMk id="20" creationId="{0648DEA2-CCCF-AE6F-62E8-10E18334CBE7}"/>
          </ac:picMkLst>
        </pc:picChg>
        <pc:picChg chg="del">
          <ac:chgData name="Fjelltun Styrer" userId="ecba4c3f-4373-498b-b730-441e982f6e71" providerId="ADAL" clId="{C51B91C2-4E3A-454A-A097-5A146336E960}" dt="2022-09-06T12:29:57.139" v="28" actId="478"/>
          <ac:picMkLst>
            <pc:docMk/>
            <pc:sldMk cId="1492706691" sldId="274"/>
            <ac:picMk id="24" creationId="{0CF93603-3EF1-5060-8353-A678B3AEC6A0}"/>
          </ac:picMkLst>
        </pc:picChg>
      </pc:sldChg>
      <pc:sldChg chg="delSp mod">
        <pc:chgData name="Fjelltun Styrer" userId="ecba4c3f-4373-498b-b730-441e982f6e71" providerId="ADAL" clId="{C51B91C2-4E3A-454A-A097-5A146336E960}" dt="2022-09-06T12:30:07.352" v="41" actId="478"/>
        <pc:sldMkLst>
          <pc:docMk/>
          <pc:sldMk cId="2960158849" sldId="275"/>
        </pc:sldMkLst>
        <pc:picChg chg="del">
          <ac:chgData name="Fjelltun Styrer" userId="ecba4c3f-4373-498b-b730-441e982f6e71" providerId="ADAL" clId="{C51B91C2-4E3A-454A-A097-5A146336E960}" dt="2022-09-06T12:30:07.352" v="41" actId="478"/>
          <ac:picMkLst>
            <pc:docMk/>
            <pc:sldMk cId="2960158849" sldId="275"/>
            <ac:picMk id="3" creationId="{F83B7AFF-E11E-D27C-DFEF-4B208A9D1645}"/>
          </ac:picMkLst>
        </pc:picChg>
        <pc:picChg chg="del">
          <ac:chgData name="Fjelltun Styrer" userId="ecba4c3f-4373-498b-b730-441e982f6e71" providerId="ADAL" clId="{C51B91C2-4E3A-454A-A097-5A146336E960}" dt="2022-09-06T12:30:06.819" v="40" actId="478"/>
          <ac:picMkLst>
            <pc:docMk/>
            <pc:sldMk cId="2960158849" sldId="275"/>
            <ac:picMk id="7" creationId="{347D379D-8F77-2EDD-B22E-ADB62F51A8A4}"/>
          </ac:picMkLst>
        </pc:picChg>
      </pc:sldChg>
      <pc:sldChg chg="delSp mod">
        <pc:chgData name="Fjelltun Styrer" userId="ecba4c3f-4373-498b-b730-441e982f6e71" providerId="ADAL" clId="{C51B91C2-4E3A-454A-A097-5A146336E960}" dt="2022-09-06T12:30:11.478" v="44" actId="478"/>
        <pc:sldMkLst>
          <pc:docMk/>
          <pc:sldMk cId="972696029" sldId="276"/>
        </pc:sldMkLst>
        <pc:picChg chg="del">
          <ac:chgData name="Fjelltun Styrer" userId="ecba4c3f-4373-498b-b730-441e982f6e71" providerId="ADAL" clId="{C51B91C2-4E3A-454A-A097-5A146336E960}" dt="2022-09-06T12:30:10.191" v="42" actId="478"/>
          <ac:picMkLst>
            <pc:docMk/>
            <pc:sldMk cId="972696029" sldId="276"/>
            <ac:picMk id="6" creationId="{04B2EF34-B9B0-CBE6-B73C-65521FBDBD3C}"/>
          </ac:picMkLst>
        </pc:picChg>
        <pc:picChg chg="del">
          <ac:chgData name="Fjelltun Styrer" userId="ecba4c3f-4373-498b-b730-441e982f6e71" providerId="ADAL" clId="{C51B91C2-4E3A-454A-A097-5A146336E960}" dt="2022-09-06T12:30:10.846" v="43" actId="478"/>
          <ac:picMkLst>
            <pc:docMk/>
            <pc:sldMk cId="972696029" sldId="276"/>
            <ac:picMk id="7" creationId="{B336571E-9535-B94C-4657-A8EC718AD7B8}"/>
          </ac:picMkLst>
        </pc:picChg>
        <pc:picChg chg="del">
          <ac:chgData name="Fjelltun Styrer" userId="ecba4c3f-4373-498b-b730-441e982f6e71" providerId="ADAL" clId="{C51B91C2-4E3A-454A-A097-5A146336E960}" dt="2022-09-06T12:30:11.478" v="44" actId="478"/>
          <ac:picMkLst>
            <pc:docMk/>
            <pc:sldMk cId="972696029" sldId="276"/>
            <ac:picMk id="8" creationId="{25F90327-3D20-2A7E-410C-CE409FC8FE63}"/>
          </ac:picMkLst>
        </pc:picChg>
      </pc:sldChg>
      <pc:sldChg chg="delSp add del mod">
        <pc:chgData name="Fjelltun Styrer" userId="ecba4c3f-4373-498b-b730-441e982f6e71" providerId="ADAL" clId="{C51B91C2-4E3A-454A-A097-5A146336E960}" dt="2022-09-06T12:29:52.678" v="24" actId="478"/>
        <pc:sldMkLst>
          <pc:docMk/>
          <pc:sldMk cId="1809318518" sldId="277"/>
        </pc:sldMkLst>
        <pc:picChg chg="del">
          <ac:chgData name="Fjelltun Styrer" userId="ecba4c3f-4373-498b-b730-441e982f6e71" providerId="ADAL" clId="{C51B91C2-4E3A-454A-A097-5A146336E960}" dt="2022-09-06T12:29:50.205" v="20" actId="478"/>
          <ac:picMkLst>
            <pc:docMk/>
            <pc:sldMk cId="1809318518" sldId="277"/>
            <ac:picMk id="6" creationId="{A5599DDE-A647-DB77-B106-695A7CF378D9}"/>
          </ac:picMkLst>
        </pc:picChg>
        <pc:picChg chg="del">
          <ac:chgData name="Fjelltun Styrer" userId="ecba4c3f-4373-498b-b730-441e982f6e71" providerId="ADAL" clId="{C51B91C2-4E3A-454A-A097-5A146336E960}" dt="2022-09-06T12:29:50.807" v="21" actId="478"/>
          <ac:picMkLst>
            <pc:docMk/>
            <pc:sldMk cId="1809318518" sldId="277"/>
            <ac:picMk id="8" creationId="{3D0F82FF-68DD-230E-29A6-508A59EFD1C0}"/>
          </ac:picMkLst>
        </pc:picChg>
        <pc:picChg chg="del">
          <ac:chgData name="Fjelltun Styrer" userId="ecba4c3f-4373-498b-b730-441e982f6e71" providerId="ADAL" clId="{C51B91C2-4E3A-454A-A097-5A146336E960}" dt="2022-09-06T12:29:52.678" v="24" actId="478"/>
          <ac:picMkLst>
            <pc:docMk/>
            <pc:sldMk cId="1809318518" sldId="277"/>
            <ac:picMk id="9" creationId="{472C0C4D-353A-B92B-0774-0102A25DFFED}"/>
          </ac:picMkLst>
        </pc:picChg>
        <pc:picChg chg="del">
          <ac:chgData name="Fjelltun Styrer" userId="ecba4c3f-4373-498b-b730-441e982f6e71" providerId="ADAL" clId="{C51B91C2-4E3A-454A-A097-5A146336E960}" dt="2022-09-06T12:29:51.957" v="23" actId="478"/>
          <ac:picMkLst>
            <pc:docMk/>
            <pc:sldMk cId="1809318518" sldId="277"/>
            <ac:picMk id="11" creationId="{370523BE-8F24-CC38-040C-3D730AE08614}"/>
          </ac:picMkLst>
        </pc:picChg>
        <pc:picChg chg="del">
          <ac:chgData name="Fjelltun Styrer" userId="ecba4c3f-4373-498b-b730-441e982f6e71" providerId="ADAL" clId="{C51B91C2-4E3A-454A-A097-5A146336E960}" dt="2022-09-06T12:29:51.377" v="22" actId="478"/>
          <ac:picMkLst>
            <pc:docMk/>
            <pc:sldMk cId="1809318518" sldId="277"/>
            <ac:picMk id="13" creationId="{10B7C406-090A-F631-B718-3BC1ECB6292E}"/>
          </ac:picMkLst>
        </pc:picChg>
      </pc:sldChg>
      <pc:sldChg chg="delSp mod">
        <pc:chgData name="Fjelltun Styrer" userId="ecba4c3f-4373-498b-b730-441e982f6e71" providerId="ADAL" clId="{C51B91C2-4E3A-454A-A097-5A146336E960}" dt="2022-09-06T12:30:44.135" v="75" actId="478"/>
        <pc:sldMkLst>
          <pc:docMk/>
          <pc:sldMk cId="1936124733" sldId="280"/>
        </pc:sldMkLst>
        <pc:picChg chg="del">
          <ac:chgData name="Fjelltun Styrer" userId="ecba4c3f-4373-498b-b730-441e982f6e71" providerId="ADAL" clId="{C51B91C2-4E3A-454A-A097-5A146336E960}" dt="2022-09-06T12:30:42.894" v="73" actId="478"/>
          <ac:picMkLst>
            <pc:docMk/>
            <pc:sldMk cId="1936124733" sldId="280"/>
            <ac:picMk id="5" creationId="{E9A580DB-5EDB-06B5-0525-E4626E45209A}"/>
          </ac:picMkLst>
        </pc:picChg>
        <pc:picChg chg="del">
          <ac:chgData name="Fjelltun Styrer" userId="ecba4c3f-4373-498b-b730-441e982f6e71" providerId="ADAL" clId="{C51B91C2-4E3A-454A-A097-5A146336E960}" dt="2022-09-06T12:30:43.433" v="74" actId="478"/>
          <ac:picMkLst>
            <pc:docMk/>
            <pc:sldMk cId="1936124733" sldId="280"/>
            <ac:picMk id="7" creationId="{E9377CBC-71BA-FCDB-AC26-A022E916E6CF}"/>
          </ac:picMkLst>
        </pc:picChg>
        <pc:picChg chg="del">
          <ac:chgData name="Fjelltun Styrer" userId="ecba4c3f-4373-498b-b730-441e982f6e71" providerId="ADAL" clId="{C51B91C2-4E3A-454A-A097-5A146336E960}" dt="2022-09-06T12:30:44.135" v="75" actId="478"/>
          <ac:picMkLst>
            <pc:docMk/>
            <pc:sldMk cId="1936124733" sldId="280"/>
            <ac:picMk id="9" creationId="{F8514507-63D4-92A2-F5D3-E168486721E6}"/>
          </ac:picMkLst>
        </pc:picChg>
      </pc:sldChg>
      <pc:sldChg chg="delSp mod">
        <pc:chgData name="Fjelltun Styrer" userId="ecba4c3f-4373-498b-b730-441e982f6e71" providerId="ADAL" clId="{C51B91C2-4E3A-454A-A097-5A146336E960}" dt="2022-09-06T12:30:14.540" v="47" actId="478"/>
        <pc:sldMkLst>
          <pc:docMk/>
          <pc:sldMk cId="2132553812" sldId="281"/>
        </pc:sldMkLst>
        <pc:picChg chg="del">
          <ac:chgData name="Fjelltun Styrer" userId="ecba4c3f-4373-498b-b730-441e982f6e71" providerId="ADAL" clId="{C51B91C2-4E3A-454A-A097-5A146336E960}" dt="2022-09-06T12:30:13.399" v="45" actId="478"/>
          <ac:picMkLst>
            <pc:docMk/>
            <pc:sldMk cId="2132553812" sldId="281"/>
            <ac:picMk id="4" creationId="{4957267C-3264-C157-CC97-244C45000938}"/>
          </ac:picMkLst>
        </pc:picChg>
        <pc:picChg chg="del">
          <ac:chgData name="Fjelltun Styrer" userId="ecba4c3f-4373-498b-b730-441e982f6e71" providerId="ADAL" clId="{C51B91C2-4E3A-454A-A097-5A146336E960}" dt="2022-09-06T12:30:13.985" v="46" actId="478"/>
          <ac:picMkLst>
            <pc:docMk/>
            <pc:sldMk cId="2132553812" sldId="281"/>
            <ac:picMk id="7" creationId="{901FFB0F-B1F1-D18B-E4A2-56C6E577EF52}"/>
          </ac:picMkLst>
        </pc:picChg>
        <pc:picChg chg="del">
          <ac:chgData name="Fjelltun Styrer" userId="ecba4c3f-4373-498b-b730-441e982f6e71" providerId="ADAL" clId="{C51B91C2-4E3A-454A-A097-5A146336E960}" dt="2022-09-06T12:30:14.540" v="47" actId="478"/>
          <ac:picMkLst>
            <pc:docMk/>
            <pc:sldMk cId="2132553812" sldId="281"/>
            <ac:picMk id="10" creationId="{2ED4C845-7112-E47E-1CE6-F3AFF99C9508}"/>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06E8FA-36B8-46C6-A3E6-F4A972683E63}" type="doc">
      <dgm:prSet loTypeId="urn:microsoft.com/office/officeart/2005/8/layout/cycle1" loCatId="cycle" qsTypeId="urn:microsoft.com/office/officeart/2005/8/quickstyle/simple1" qsCatId="simple" csTypeId="urn:microsoft.com/office/officeart/2005/8/colors/colorful1" csCatId="colorful" phldr="1"/>
      <dgm:spPr/>
      <dgm:t>
        <a:bodyPr/>
        <a:lstStyle/>
        <a:p>
          <a:endParaRPr lang="nb-NO"/>
        </a:p>
      </dgm:t>
    </dgm:pt>
    <dgm:pt modelId="{10011A76-9657-4751-8C58-A7DF2289BCF9}">
      <dgm:prSet phldrT="[Tekst]" custT="1"/>
      <dgm:spPr/>
      <dgm:t>
        <a:bodyPr/>
        <a:lstStyle/>
        <a:p>
          <a:r>
            <a:rPr lang="nb-NO" sz="1200" b="1"/>
            <a:t>Observasjon</a:t>
          </a:r>
        </a:p>
      </dgm:t>
    </dgm:pt>
    <dgm:pt modelId="{46853F13-56E4-4014-8DCB-862A00DACD72}" type="parTrans" cxnId="{DB43686B-1EA7-46A3-B7C7-A06288DA4567}">
      <dgm:prSet/>
      <dgm:spPr/>
      <dgm:t>
        <a:bodyPr/>
        <a:lstStyle/>
        <a:p>
          <a:endParaRPr lang="nb-NO"/>
        </a:p>
      </dgm:t>
    </dgm:pt>
    <dgm:pt modelId="{7B1B98AD-63B5-4317-B088-741FB754A4D0}" type="sibTrans" cxnId="{DB43686B-1EA7-46A3-B7C7-A06288DA4567}">
      <dgm:prSet/>
      <dgm:spPr/>
      <dgm:t>
        <a:bodyPr/>
        <a:lstStyle/>
        <a:p>
          <a:endParaRPr lang="nb-NO"/>
        </a:p>
      </dgm:t>
    </dgm:pt>
    <dgm:pt modelId="{C2E1A438-1E8E-41C0-9877-671D9CED9D00}">
      <dgm:prSet phldrT="[Tekst]" custT="1"/>
      <dgm:spPr/>
      <dgm:t>
        <a:bodyPr/>
        <a:lstStyle/>
        <a:p>
          <a:r>
            <a:rPr lang="nb-NO" sz="1200" b="1"/>
            <a:t>Dokumentasjon</a:t>
          </a:r>
        </a:p>
      </dgm:t>
    </dgm:pt>
    <dgm:pt modelId="{26153D7F-2D0A-4B15-83DA-B3737BC8FE7D}" type="parTrans" cxnId="{68E8A7A3-CF45-4066-8E9C-B3BA94E5B52D}">
      <dgm:prSet/>
      <dgm:spPr/>
      <dgm:t>
        <a:bodyPr/>
        <a:lstStyle/>
        <a:p>
          <a:endParaRPr lang="nb-NO"/>
        </a:p>
      </dgm:t>
    </dgm:pt>
    <dgm:pt modelId="{237E0792-8950-40D8-B050-8682FA528DE1}" type="sibTrans" cxnId="{68E8A7A3-CF45-4066-8E9C-B3BA94E5B52D}">
      <dgm:prSet/>
      <dgm:spPr/>
      <dgm:t>
        <a:bodyPr/>
        <a:lstStyle/>
        <a:p>
          <a:endParaRPr lang="nb-NO"/>
        </a:p>
      </dgm:t>
    </dgm:pt>
    <dgm:pt modelId="{76086C8C-0BE6-4BF9-971C-4107C3754B61}">
      <dgm:prSet phldrT="[Tekst]" custT="1"/>
      <dgm:spPr/>
      <dgm:t>
        <a:bodyPr/>
        <a:lstStyle/>
        <a:p>
          <a:r>
            <a:rPr lang="nb-NO" sz="1200" b="1" dirty="0"/>
            <a:t>Refleksjon</a:t>
          </a:r>
        </a:p>
      </dgm:t>
    </dgm:pt>
    <dgm:pt modelId="{00205B26-85DC-4C35-8585-D089786774A9}" type="parTrans" cxnId="{853004C3-AD7F-4EAE-9C34-1266684E0DA0}">
      <dgm:prSet/>
      <dgm:spPr/>
      <dgm:t>
        <a:bodyPr/>
        <a:lstStyle/>
        <a:p>
          <a:endParaRPr lang="nb-NO"/>
        </a:p>
      </dgm:t>
    </dgm:pt>
    <dgm:pt modelId="{78E7792B-C1E3-460C-AC78-8D6C47DF0814}" type="sibTrans" cxnId="{853004C3-AD7F-4EAE-9C34-1266684E0DA0}">
      <dgm:prSet/>
      <dgm:spPr/>
      <dgm:t>
        <a:bodyPr/>
        <a:lstStyle/>
        <a:p>
          <a:endParaRPr lang="nb-NO"/>
        </a:p>
      </dgm:t>
    </dgm:pt>
    <dgm:pt modelId="{A8BD5C8A-824A-4C7D-AAB6-22BF4357A010}">
      <dgm:prSet phldrT="[Tekst]" custT="1"/>
      <dgm:spPr/>
      <dgm:t>
        <a:bodyPr/>
        <a:lstStyle/>
        <a:p>
          <a:r>
            <a:rPr lang="nb-NO" sz="1200" b="1"/>
            <a:t>Tolkning/Valg</a:t>
          </a:r>
        </a:p>
      </dgm:t>
    </dgm:pt>
    <dgm:pt modelId="{0519EB9C-AFC7-4599-9F5C-17F19BA37395}" type="parTrans" cxnId="{5E8490D5-ACE2-417E-B63F-B7468F388E73}">
      <dgm:prSet/>
      <dgm:spPr/>
      <dgm:t>
        <a:bodyPr/>
        <a:lstStyle/>
        <a:p>
          <a:endParaRPr lang="nb-NO"/>
        </a:p>
      </dgm:t>
    </dgm:pt>
    <dgm:pt modelId="{EC788F0C-4AF2-4760-964F-2DCC76015166}" type="sibTrans" cxnId="{5E8490D5-ACE2-417E-B63F-B7468F388E73}">
      <dgm:prSet/>
      <dgm:spPr/>
      <dgm:t>
        <a:bodyPr/>
        <a:lstStyle/>
        <a:p>
          <a:endParaRPr lang="nb-NO"/>
        </a:p>
      </dgm:t>
    </dgm:pt>
    <dgm:pt modelId="{0AE7822E-FA03-4D08-93E7-93E5B82B2DE4}">
      <dgm:prSet phldrT="[Tekst]" custT="1"/>
      <dgm:spPr/>
      <dgm:t>
        <a:bodyPr/>
        <a:lstStyle/>
        <a:p>
          <a:r>
            <a:rPr lang="nb-NO" sz="1200" b="1" dirty="0"/>
            <a:t>Nye tanker og handlingsmønster</a:t>
          </a:r>
        </a:p>
      </dgm:t>
    </dgm:pt>
    <dgm:pt modelId="{92FFCCFE-9575-48EF-99D0-7C67052B4616}" type="parTrans" cxnId="{3636EC2A-31D9-4831-A165-6FEC45087AC7}">
      <dgm:prSet/>
      <dgm:spPr/>
      <dgm:t>
        <a:bodyPr/>
        <a:lstStyle/>
        <a:p>
          <a:endParaRPr lang="nb-NO"/>
        </a:p>
      </dgm:t>
    </dgm:pt>
    <dgm:pt modelId="{DC219A8A-5F52-40C1-9120-7691A2D045E8}" type="sibTrans" cxnId="{3636EC2A-31D9-4831-A165-6FEC45087AC7}">
      <dgm:prSet/>
      <dgm:spPr/>
      <dgm:t>
        <a:bodyPr/>
        <a:lstStyle/>
        <a:p>
          <a:endParaRPr lang="nb-NO"/>
        </a:p>
      </dgm:t>
    </dgm:pt>
    <dgm:pt modelId="{5E7427B1-4FBD-4F30-922D-16765F1C9E5B}" type="pres">
      <dgm:prSet presAssocID="{4306E8FA-36B8-46C6-A3E6-F4A972683E63}" presName="cycle" presStyleCnt="0">
        <dgm:presLayoutVars>
          <dgm:dir/>
          <dgm:resizeHandles val="exact"/>
        </dgm:presLayoutVars>
      </dgm:prSet>
      <dgm:spPr/>
    </dgm:pt>
    <dgm:pt modelId="{44FA09FA-BAA2-4B36-AAFC-E5447EA8C2B9}" type="pres">
      <dgm:prSet presAssocID="{10011A76-9657-4751-8C58-A7DF2289BCF9}" presName="dummy" presStyleCnt="0"/>
      <dgm:spPr/>
    </dgm:pt>
    <dgm:pt modelId="{CED37D23-B39D-4CAC-AE62-461978372092}" type="pres">
      <dgm:prSet presAssocID="{10011A76-9657-4751-8C58-A7DF2289BCF9}" presName="node" presStyleLbl="revTx" presStyleIdx="0" presStyleCnt="5" custScaleX="165241" custScaleY="68215">
        <dgm:presLayoutVars>
          <dgm:bulletEnabled val="1"/>
        </dgm:presLayoutVars>
      </dgm:prSet>
      <dgm:spPr/>
    </dgm:pt>
    <dgm:pt modelId="{0326D64E-2094-4493-BF72-A839B845213A}" type="pres">
      <dgm:prSet presAssocID="{7B1B98AD-63B5-4317-B088-741FB754A4D0}" presName="sibTrans" presStyleLbl="node1" presStyleIdx="0" presStyleCnt="5"/>
      <dgm:spPr/>
    </dgm:pt>
    <dgm:pt modelId="{37358C98-45AF-4E8A-90F7-49C37F45FBBA}" type="pres">
      <dgm:prSet presAssocID="{C2E1A438-1E8E-41C0-9877-671D9CED9D00}" presName="dummy" presStyleCnt="0"/>
      <dgm:spPr/>
    </dgm:pt>
    <dgm:pt modelId="{1C52DF8E-ACE1-4ACD-B1C9-44BD6D217945}" type="pres">
      <dgm:prSet presAssocID="{C2E1A438-1E8E-41C0-9877-671D9CED9D00}" presName="node" presStyleLbl="revTx" presStyleIdx="1" presStyleCnt="5" custScaleX="143506" custScaleY="68215">
        <dgm:presLayoutVars>
          <dgm:bulletEnabled val="1"/>
        </dgm:presLayoutVars>
      </dgm:prSet>
      <dgm:spPr/>
    </dgm:pt>
    <dgm:pt modelId="{1586A30C-F795-40A0-8731-CA9EE64C264A}" type="pres">
      <dgm:prSet presAssocID="{237E0792-8950-40D8-B050-8682FA528DE1}" presName="sibTrans" presStyleLbl="node1" presStyleIdx="1" presStyleCnt="5"/>
      <dgm:spPr/>
    </dgm:pt>
    <dgm:pt modelId="{A1AD0F19-3FCC-451F-B6A9-3708E2C01EB1}" type="pres">
      <dgm:prSet presAssocID="{76086C8C-0BE6-4BF9-971C-4107C3754B61}" presName="dummy" presStyleCnt="0"/>
      <dgm:spPr/>
    </dgm:pt>
    <dgm:pt modelId="{BE3426F5-BBFA-4D13-BD97-C827A593152F}" type="pres">
      <dgm:prSet presAssocID="{76086C8C-0BE6-4BF9-971C-4107C3754B61}" presName="node" presStyleLbl="revTx" presStyleIdx="2" presStyleCnt="5" custScaleX="165241" custScaleY="68215">
        <dgm:presLayoutVars>
          <dgm:bulletEnabled val="1"/>
        </dgm:presLayoutVars>
      </dgm:prSet>
      <dgm:spPr/>
    </dgm:pt>
    <dgm:pt modelId="{96952E1C-303C-4056-8F8E-56CEEAC89D21}" type="pres">
      <dgm:prSet presAssocID="{78E7792B-C1E3-460C-AC78-8D6C47DF0814}" presName="sibTrans" presStyleLbl="node1" presStyleIdx="2" presStyleCnt="5"/>
      <dgm:spPr/>
    </dgm:pt>
    <dgm:pt modelId="{05A33AF6-A310-4762-9E13-5A1CDF79E7E6}" type="pres">
      <dgm:prSet presAssocID="{A8BD5C8A-824A-4C7D-AAB6-22BF4357A010}" presName="dummy" presStyleCnt="0"/>
      <dgm:spPr/>
    </dgm:pt>
    <dgm:pt modelId="{E43B3F7E-A6A2-4351-A18A-2A2C93FE3458}" type="pres">
      <dgm:prSet presAssocID="{A8BD5C8A-824A-4C7D-AAB6-22BF4357A010}" presName="node" presStyleLbl="revTx" presStyleIdx="3" presStyleCnt="5" custScaleX="165241" custScaleY="68215">
        <dgm:presLayoutVars>
          <dgm:bulletEnabled val="1"/>
        </dgm:presLayoutVars>
      </dgm:prSet>
      <dgm:spPr/>
    </dgm:pt>
    <dgm:pt modelId="{5EE767F3-F019-4D5C-B5C5-C6B4AAEF85C5}" type="pres">
      <dgm:prSet presAssocID="{EC788F0C-4AF2-4760-964F-2DCC76015166}" presName="sibTrans" presStyleLbl="node1" presStyleIdx="3" presStyleCnt="5"/>
      <dgm:spPr/>
    </dgm:pt>
    <dgm:pt modelId="{D6E4C1B9-41C7-4767-AB49-EDCB4B76136A}" type="pres">
      <dgm:prSet presAssocID="{0AE7822E-FA03-4D08-93E7-93E5B82B2DE4}" presName="dummy" presStyleCnt="0"/>
      <dgm:spPr/>
    </dgm:pt>
    <dgm:pt modelId="{84F1E12A-4E6C-4024-98A9-CC0DA1C14158}" type="pres">
      <dgm:prSet presAssocID="{0AE7822E-FA03-4D08-93E7-93E5B82B2DE4}" presName="node" presStyleLbl="revTx" presStyleIdx="4" presStyleCnt="5" custScaleX="169427" custScaleY="68215">
        <dgm:presLayoutVars>
          <dgm:bulletEnabled val="1"/>
        </dgm:presLayoutVars>
      </dgm:prSet>
      <dgm:spPr/>
    </dgm:pt>
    <dgm:pt modelId="{1481B62E-9B21-4532-96B3-B7B5DDB9D9CC}" type="pres">
      <dgm:prSet presAssocID="{DC219A8A-5F52-40C1-9120-7691A2D045E8}" presName="sibTrans" presStyleLbl="node1" presStyleIdx="4" presStyleCnt="5"/>
      <dgm:spPr/>
    </dgm:pt>
  </dgm:ptLst>
  <dgm:cxnLst>
    <dgm:cxn modelId="{1A0F0008-A368-419E-BF13-D76272938BB3}" type="presOf" srcId="{EC788F0C-4AF2-4760-964F-2DCC76015166}" destId="{5EE767F3-F019-4D5C-B5C5-C6B4AAEF85C5}" srcOrd="0" destOrd="0" presId="urn:microsoft.com/office/officeart/2005/8/layout/cycle1"/>
    <dgm:cxn modelId="{3636EC2A-31D9-4831-A165-6FEC45087AC7}" srcId="{4306E8FA-36B8-46C6-A3E6-F4A972683E63}" destId="{0AE7822E-FA03-4D08-93E7-93E5B82B2DE4}" srcOrd="4" destOrd="0" parTransId="{92FFCCFE-9575-48EF-99D0-7C67052B4616}" sibTransId="{DC219A8A-5F52-40C1-9120-7691A2D045E8}"/>
    <dgm:cxn modelId="{E2EBB733-DFF6-4920-BB84-458B9C08C991}" type="presOf" srcId="{7B1B98AD-63B5-4317-B088-741FB754A4D0}" destId="{0326D64E-2094-4493-BF72-A839B845213A}" srcOrd="0" destOrd="0" presId="urn:microsoft.com/office/officeart/2005/8/layout/cycle1"/>
    <dgm:cxn modelId="{74101764-D3B8-4635-9493-7DC659BCBD96}" type="presOf" srcId="{10011A76-9657-4751-8C58-A7DF2289BCF9}" destId="{CED37D23-B39D-4CAC-AE62-461978372092}" srcOrd="0" destOrd="0" presId="urn:microsoft.com/office/officeart/2005/8/layout/cycle1"/>
    <dgm:cxn modelId="{1C21A06A-4C7B-4B31-A5EA-231CBA263A6C}" type="presOf" srcId="{DC219A8A-5F52-40C1-9120-7691A2D045E8}" destId="{1481B62E-9B21-4532-96B3-B7B5DDB9D9CC}" srcOrd="0" destOrd="0" presId="urn:microsoft.com/office/officeart/2005/8/layout/cycle1"/>
    <dgm:cxn modelId="{DB43686B-1EA7-46A3-B7C7-A06288DA4567}" srcId="{4306E8FA-36B8-46C6-A3E6-F4A972683E63}" destId="{10011A76-9657-4751-8C58-A7DF2289BCF9}" srcOrd="0" destOrd="0" parTransId="{46853F13-56E4-4014-8DCB-862A00DACD72}" sibTransId="{7B1B98AD-63B5-4317-B088-741FB754A4D0}"/>
    <dgm:cxn modelId="{573E486D-CD9C-4CF2-87A0-BA9FA07A7AF9}" type="presOf" srcId="{0AE7822E-FA03-4D08-93E7-93E5B82B2DE4}" destId="{84F1E12A-4E6C-4024-98A9-CC0DA1C14158}" srcOrd="0" destOrd="0" presId="urn:microsoft.com/office/officeart/2005/8/layout/cycle1"/>
    <dgm:cxn modelId="{85916F50-09A4-449C-BEA2-746B9A893725}" type="presOf" srcId="{237E0792-8950-40D8-B050-8682FA528DE1}" destId="{1586A30C-F795-40A0-8731-CA9EE64C264A}" srcOrd="0" destOrd="0" presId="urn:microsoft.com/office/officeart/2005/8/layout/cycle1"/>
    <dgm:cxn modelId="{A6A9A18A-1CFD-4382-BEC4-41E4535F48D0}" type="presOf" srcId="{4306E8FA-36B8-46C6-A3E6-F4A972683E63}" destId="{5E7427B1-4FBD-4F30-922D-16765F1C9E5B}" srcOrd="0" destOrd="0" presId="urn:microsoft.com/office/officeart/2005/8/layout/cycle1"/>
    <dgm:cxn modelId="{68E8A7A3-CF45-4066-8E9C-B3BA94E5B52D}" srcId="{4306E8FA-36B8-46C6-A3E6-F4A972683E63}" destId="{C2E1A438-1E8E-41C0-9877-671D9CED9D00}" srcOrd="1" destOrd="0" parTransId="{26153D7F-2D0A-4B15-83DA-B3737BC8FE7D}" sibTransId="{237E0792-8950-40D8-B050-8682FA528DE1}"/>
    <dgm:cxn modelId="{8DB8B2A8-E05D-4E13-BB53-4163E5F6083F}" type="presOf" srcId="{A8BD5C8A-824A-4C7D-AAB6-22BF4357A010}" destId="{E43B3F7E-A6A2-4351-A18A-2A2C93FE3458}" srcOrd="0" destOrd="0" presId="urn:microsoft.com/office/officeart/2005/8/layout/cycle1"/>
    <dgm:cxn modelId="{BBB9DEBC-EE98-4B8D-8D4F-E03FE834AA36}" type="presOf" srcId="{78E7792B-C1E3-460C-AC78-8D6C47DF0814}" destId="{96952E1C-303C-4056-8F8E-56CEEAC89D21}" srcOrd="0" destOrd="0" presId="urn:microsoft.com/office/officeart/2005/8/layout/cycle1"/>
    <dgm:cxn modelId="{853004C3-AD7F-4EAE-9C34-1266684E0DA0}" srcId="{4306E8FA-36B8-46C6-A3E6-F4A972683E63}" destId="{76086C8C-0BE6-4BF9-971C-4107C3754B61}" srcOrd="2" destOrd="0" parTransId="{00205B26-85DC-4C35-8585-D089786774A9}" sibTransId="{78E7792B-C1E3-460C-AC78-8D6C47DF0814}"/>
    <dgm:cxn modelId="{5E8490D5-ACE2-417E-B63F-B7468F388E73}" srcId="{4306E8FA-36B8-46C6-A3E6-F4A972683E63}" destId="{A8BD5C8A-824A-4C7D-AAB6-22BF4357A010}" srcOrd="3" destOrd="0" parTransId="{0519EB9C-AFC7-4599-9F5C-17F19BA37395}" sibTransId="{EC788F0C-4AF2-4760-964F-2DCC76015166}"/>
    <dgm:cxn modelId="{725EF1ED-AA59-4BDD-9692-6A4A5F1FCF45}" type="presOf" srcId="{C2E1A438-1E8E-41C0-9877-671D9CED9D00}" destId="{1C52DF8E-ACE1-4ACD-B1C9-44BD6D217945}" srcOrd="0" destOrd="0" presId="urn:microsoft.com/office/officeart/2005/8/layout/cycle1"/>
    <dgm:cxn modelId="{071B8EF6-831B-4C23-8126-BDAA3B789C92}" type="presOf" srcId="{76086C8C-0BE6-4BF9-971C-4107C3754B61}" destId="{BE3426F5-BBFA-4D13-BD97-C827A593152F}" srcOrd="0" destOrd="0" presId="urn:microsoft.com/office/officeart/2005/8/layout/cycle1"/>
    <dgm:cxn modelId="{50724447-3C66-4BEF-AE6D-49A88507374A}" type="presParOf" srcId="{5E7427B1-4FBD-4F30-922D-16765F1C9E5B}" destId="{44FA09FA-BAA2-4B36-AAFC-E5447EA8C2B9}" srcOrd="0" destOrd="0" presId="urn:microsoft.com/office/officeart/2005/8/layout/cycle1"/>
    <dgm:cxn modelId="{4AE5E925-B250-42BD-A24E-35AC0AF54014}" type="presParOf" srcId="{5E7427B1-4FBD-4F30-922D-16765F1C9E5B}" destId="{CED37D23-B39D-4CAC-AE62-461978372092}" srcOrd="1" destOrd="0" presId="urn:microsoft.com/office/officeart/2005/8/layout/cycle1"/>
    <dgm:cxn modelId="{05C878CF-F98C-4613-8BB1-7059868E3D90}" type="presParOf" srcId="{5E7427B1-4FBD-4F30-922D-16765F1C9E5B}" destId="{0326D64E-2094-4493-BF72-A839B845213A}" srcOrd="2" destOrd="0" presId="urn:microsoft.com/office/officeart/2005/8/layout/cycle1"/>
    <dgm:cxn modelId="{CC9F2BF9-758D-4C7E-8C30-CA239885D089}" type="presParOf" srcId="{5E7427B1-4FBD-4F30-922D-16765F1C9E5B}" destId="{37358C98-45AF-4E8A-90F7-49C37F45FBBA}" srcOrd="3" destOrd="0" presId="urn:microsoft.com/office/officeart/2005/8/layout/cycle1"/>
    <dgm:cxn modelId="{0EBF5DD0-60F1-4E1F-B7C5-49611A76D4F8}" type="presParOf" srcId="{5E7427B1-4FBD-4F30-922D-16765F1C9E5B}" destId="{1C52DF8E-ACE1-4ACD-B1C9-44BD6D217945}" srcOrd="4" destOrd="0" presId="urn:microsoft.com/office/officeart/2005/8/layout/cycle1"/>
    <dgm:cxn modelId="{6B46A7BE-E9C3-42CB-A7A5-0D27DEE3B062}" type="presParOf" srcId="{5E7427B1-4FBD-4F30-922D-16765F1C9E5B}" destId="{1586A30C-F795-40A0-8731-CA9EE64C264A}" srcOrd="5" destOrd="0" presId="urn:microsoft.com/office/officeart/2005/8/layout/cycle1"/>
    <dgm:cxn modelId="{A682D3E1-190F-43E5-9BD5-F7E84CB2CC00}" type="presParOf" srcId="{5E7427B1-4FBD-4F30-922D-16765F1C9E5B}" destId="{A1AD0F19-3FCC-451F-B6A9-3708E2C01EB1}" srcOrd="6" destOrd="0" presId="urn:microsoft.com/office/officeart/2005/8/layout/cycle1"/>
    <dgm:cxn modelId="{24781C2F-2167-41DC-9600-968D0E54824B}" type="presParOf" srcId="{5E7427B1-4FBD-4F30-922D-16765F1C9E5B}" destId="{BE3426F5-BBFA-4D13-BD97-C827A593152F}" srcOrd="7" destOrd="0" presId="urn:microsoft.com/office/officeart/2005/8/layout/cycle1"/>
    <dgm:cxn modelId="{75816A42-F54E-43AC-A147-B77040C7802E}" type="presParOf" srcId="{5E7427B1-4FBD-4F30-922D-16765F1C9E5B}" destId="{96952E1C-303C-4056-8F8E-56CEEAC89D21}" srcOrd="8" destOrd="0" presId="urn:microsoft.com/office/officeart/2005/8/layout/cycle1"/>
    <dgm:cxn modelId="{F29D962F-C48C-4F7A-85A6-83105EC3366D}" type="presParOf" srcId="{5E7427B1-4FBD-4F30-922D-16765F1C9E5B}" destId="{05A33AF6-A310-4762-9E13-5A1CDF79E7E6}" srcOrd="9" destOrd="0" presId="urn:microsoft.com/office/officeart/2005/8/layout/cycle1"/>
    <dgm:cxn modelId="{178AB39F-AC6F-45C2-928B-F795E3B72D1D}" type="presParOf" srcId="{5E7427B1-4FBD-4F30-922D-16765F1C9E5B}" destId="{E43B3F7E-A6A2-4351-A18A-2A2C93FE3458}" srcOrd="10" destOrd="0" presId="urn:microsoft.com/office/officeart/2005/8/layout/cycle1"/>
    <dgm:cxn modelId="{BCFB504B-6F9C-46F4-883D-D77C520F2353}" type="presParOf" srcId="{5E7427B1-4FBD-4F30-922D-16765F1C9E5B}" destId="{5EE767F3-F019-4D5C-B5C5-C6B4AAEF85C5}" srcOrd="11" destOrd="0" presId="urn:microsoft.com/office/officeart/2005/8/layout/cycle1"/>
    <dgm:cxn modelId="{C20F96A5-7FA0-4084-BFD6-21818E414B04}" type="presParOf" srcId="{5E7427B1-4FBD-4F30-922D-16765F1C9E5B}" destId="{D6E4C1B9-41C7-4767-AB49-EDCB4B76136A}" srcOrd="12" destOrd="0" presId="urn:microsoft.com/office/officeart/2005/8/layout/cycle1"/>
    <dgm:cxn modelId="{10C14B4D-65C9-44D4-8AD7-644006C8B62D}" type="presParOf" srcId="{5E7427B1-4FBD-4F30-922D-16765F1C9E5B}" destId="{84F1E12A-4E6C-4024-98A9-CC0DA1C14158}" srcOrd="13" destOrd="0" presId="urn:microsoft.com/office/officeart/2005/8/layout/cycle1"/>
    <dgm:cxn modelId="{E20FAEE1-8368-4074-8D7B-AC96079E319C}" type="presParOf" srcId="{5E7427B1-4FBD-4F30-922D-16765F1C9E5B}" destId="{1481B62E-9B21-4532-96B3-B7B5DDB9D9CC}"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D37D23-B39D-4CAC-AE62-461978372092}">
      <dsp:nvSpPr>
        <dsp:cNvPr id="0" name=""/>
        <dsp:cNvSpPr/>
      </dsp:nvSpPr>
      <dsp:spPr>
        <a:xfrm>
          <a:off x="1722241" y="197974"/>
          <a:ext cx="1220672" cy="503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nb-NO" sz="1200" b="1" kern="1200"/>
            <a:t>Observasjon</a:t>
          </a:r>
        </a:p>
      </dsp:txBody>
      <dsp:txXfrm>
        <a:off x="1722241" y="197974"/>
        <a:ext cx="1220672" cy="503919"/>
      </dsp:txXfrm>
    </dsp:sp>
    <dsp:sp modelId="{0326D64E-2094-4493-BF72-A839B845213A}">
      <dsp:nvSpPr>
        <dsp:cNvPr id="0" name=""/>
        <dsp:cNvSpPr/>
      </dsp:nvSpPr>
      <dsp:spPr>
        <a:xfrm>
          <a:off x="223387" y="58950"/>
          <a:ext cx="2772310" cy="2772310"/>
        </a:xfrm>
        <a:prstGeom prst="circularArrow">
          <a:avLst>
            <a:gd name="adj1" fmla="val 5196"/>
            <a:gd name="adj2" fmla="val 335615"/>
            <a:gd name="adj3" fmla="val 23210"/>
            <a:gd name="adj4" fmla="val 19369773"/>
            <a:gd name="adj5" fmla="val 6062"/>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52DF8E-ACE1-4ACD-B1C9-44BD6D217945}">
      <dsp:nvSpPr>
        <dsp:cNvPr id="0" name=""/>
        <dsp:cNvSpPr/>
      </dsp:nvSpPr>
      <dsp:spPr>
        <a:xfrm>
          <a:off x="2249381" y="1573267"/>
          <a:ext cx="1060111" cy="503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nb-NO" sz="1200" b="1" kern="1200"/>
            <a:t>Dokumentasjon</a:t>
          </a:r>
        </a:p>
      </dsp:txBody>
      <dsp:txXfrm>
        <a:off x="2249381" y="1573267"/>
        <a:ext cx="1060111" cy="503919"/>
      </dsp:txXfrm>
    </dsp:sp>
    <dsp:sp modelId="{1586A30C-F795-40A0-8731-CA9EE64C264A}">
      <dsp:nvSpPr>
        <dsp:cNvPr id="0" name=""/>
        <dsp:cNvSpPr/>
      </dsp:nvSpPr>
      <dsp:spPr>
        <a:xfrm>
          <a:off x="223387" y="58950"/>
          <a:ext cx="2772310" cy="2772310"/>
        </a:xfrm>
        <a:prstGeom prst="circularArrow">
          <a:avLst>
            <a:gd name="adj1" fmla="val 5196"/>
            <a:gd name="adj2" fmla="val 335615"/>
            <a:gd name="adj3" fmla="val 3279577"/>
            <a:gd name="adj4" fmla="val 1855220"/>
            <a:gd name="adj5" fmla="val 6062"/>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3426F5-BBFA-4D13-BD97-C827A593152F}">
      <dsp:nvSpPr>
        <dsp:cNvPr id="0" name=""/>
        <dsp:cNvSpPr/>
      </dsp:nvSpPr>
      <dsp:spPr>
        <a:xfrm>
          <a:off x="999206" y="2423246"/>
          <a:ext cx="1220672" cy="503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nb-NO" sz="1200" b="1" kern="1200" dirty="0"/>
            <a:t>Refleksjon</a:t>
          </a:r>
        </a:p>
      </dsp:txBody>
      <dsp:txXfrm>
        <a:off x="999206" y="2423246"/>
        <a:ext cx="1220672" cy="503919"/>
      </dsp:txXfrm>
    </dsp:sp>
    <dsp:sp modelId="{96952E1C-303C-4056-8F8E-56CEEAC89D21}">
      <dsp:nvSpPr>
        <dsp:cNvPr id="0" name=""/>
        <dsp:cNvSpPr/>
      </dsp:nvSpPr>
      <dsp:spPr>
        <a:xfrm>
          <a:off x="223387" y="58950"/>
          <a:ext cx="2772310" cy="2772310"/>
        </a:xfrm>
        <a:prstGeom prst="circularArrow">
          <a:avLst>
            <a:gd name="adj1" fmla="val 5196"/>
            <a:gd name="adj2" fmla="val 335615"/>
            <a:gd name="adj3" fmla="val 8609166"/>
            <a:gd name="adj4" fmla="val 7184808"/>
            <a:gd name="adj5" fmla="val 6062"/>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3B3F7E-A6A2-4351-A18A-2A2C93FE3458}">
      <dsp:nvSpPr>
        <dsp:cNvPr id="0" name=""/>
        <dsp:cNvSpPr/>
      </dsp:nvSpPr>
      <dsp:spPr>
        <a:xfrm>
          <a:off x="-170688" y="1573267"/>
          <a:ext cx="1220672" cy="503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nb-NO" sz="1200" b="1" kern="1200"/>
            <a:t>Tolkning/Valg</a:t>
          </a:r>
        </a:p>
      </dsp:txBody>
      <dsp:txXfrm>
        <a:off x="-170688" y="1573267"/>
        <a:ext cx="1220672" cy="503919"/>
      </dsp:txXfrm>
    </dsp:sp>
    <dsp:sp modelId="{5EE767F3-F019-4D5C-B5C5-C6B4AAEF85C5}">
      <dsp:nvSpPr>
        <dsp:cNvPr id="0" name=""/>
        <dsp:cNvSpPr/>
      </dsp:nvSpPr>
      <dsp:spPr>
        <a:xfrm>
          <a:off x="223387" y="58950"/>
          <a:ext cx="2772310" cy="2772310"/>
        </a:xfrm>
        <a:prstGeom prst="circularArrow">
          <a:avLst>
            <a:gd name="adj1" fmla="val 5196"/>
            <a:gd name="adj2" fmla="val 335615"/>
            <a:gd name="adj3" fmla="val 12694613"/>
            <a:gd name="adj4" fmla="val 10441176"/>
            <a:gd name="adj5" fmla="val 6062"/>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F1E12A-4E6C-4024-98A9-CC0DA1C14158}">
      <dsp:nvSpPr>
        <dsp:cNvPr id="0" name=""/>
        <dsp:cNvSpPr/>
      </dsp:nvSpPr>
      <dsp:spPr>
        <a:xfrm>
          <a:off x="260710" y="197974"/>
          <a:ext cx="1251595" cy="503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nb-NO" sz="1200" b="1" kern="1200" dirty="0"/>
            <a:t>Nye tanker og handlingsmønster</a:t>
          </a:r>
        </a:p>
      </dsp:txBody>
      <dsp:txXfrm>
        <a:off x="260710" y="197974"/>
        <a:ext cx="1251595" cy="503919"/>
      </dsp:txXfrm>
    </dsp:sp>
    <dsp:sp modelId="{1481B62E-9B21-4532-96B3-B7B5DDB9D9CC}">
      <dsp:nvSpPr>
        <dsp:cNvPr id="0" name=""/>
        <dsp:cNvSpPr/>
      </dsp:nvSpPr>
      <dsp:spPr>
        <a:xfrm>
          <a:off x="223387" y="58950"/>
          <a:ext cx="2772310" cy="2772310"/>
        </a:xfrm>
        <a:prstGeom prst="circularArrow">
          <a:avLst>
            <a:gd name="adj1" fmla="val 5196"/>
            <a:gd name="adj2" fmla="val 335615"/>
            <a:gd name="adj3" fmla="val 16179784"/>
            <a:gd name="adj4" fmla="val 15927970"/>
            <a:gd name="adj5" fmla="val 6062"/>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57636" y="0"/>
            <a:ext cx="2951163" cy="498852"/>
          </a:xfrm>
          <a:prstGeom prst="rect">
            <a:avLst/>
          </a:prstGeom>
        </p:spPr>
        <p:txBody>
          <a:bodyPr vert="horz" lIns="91440" tIns="45720" rIns="91440" bIns="45720" rtlCol="0"/>
          <a:lstStyle>
            <a:lvl1pPr algn="r">
              <a:defRPr sz="1200"/>
            </a:lvl1pPr>
          </a:lstStyle>
          <a:p>
            <a:fld id="{C65B3B9A-19D1-49FD-A9FA-CF8BC8C4F05F}" type="datetimeFigureOut">
              <a:rPr lang="nb-NO" smtClean="0"/>
              <a:t>06.09.2022</a:t>
            </a:fld>
            <a:endParaRPr lang="nb-NO"/>
          </a:p>
        </p:txBody>
      </p:sp>
      <p:sp>
        <p:nvSpPr>
          <p:cNvPr id="4" name="Plassholder for bunntekst 3"/>
          <p:cNvSpPr>
            <a:spLocks noGrp="1"/>
          </p:cNvSpPr>
          <p:nvPr>
            <p:ph type="ftr" sz="quarter" idx="2"/>
          </p:nvPr>
        </p:nvSpPr>
        <p:spPr>
          <a:xfrm>
            <a:off x="0" y="9443662"/>
            <a:ext cx="2951163" cy="498851"/>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57636" y="9443662"/>
            <a:ext cx="2951163" cy="498851"/>
          </a:xfrm>
          <a:prstGeom prst="rect">
            <a:avLst/>
          </a:prstGeom>
        </p:spPr>
        <p:txBody>
          <a:bodyPr vert="horz" lIns="91440" tIns="45720" rIns="91440" bIns="45720" rtlCol="0" anchor="b"/>
          <a:lstStyle>
            <a:lvl1pPr algn="r">
              <a:defRPr sz="1200"/>
            </a:lvl1pPr>
          </a:lstStyle>
          <a:p>
            <a:fld id="{A465F279-38E6-4AA3-9123-76429F6464C4}" type="slidenum">
              <a:rPr lang="nb-NO" smtClean="0"/>
              <a:t>‹#›</a:t>
            </a:fld>
            <a:endParaRPr lang="nb-NO"/>
          </a:p>
        </p:txBody>
      </p:sp>
    </p:spTree>
    <p:extLst>
      <p:ext uri="{BB962C8B-B14F-4D97-AF65-F5344CB8AC3E}">
        <p14:creationId xmlns:p14="http://schemas.microsoft.com/office/powerpoint/2010/main" val="6701717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7636" y="0"/>
            <a:ext cx="2951163" cy="498852"/>
          </a:xfrm>
          <a:prstGeom prst="rect">
            <a:avLst/>
          </a:prstGeom>
        </p:spPr>
        <p:txBody>
          <a:bodyPr vert="horz" lIns="91440" tIns="45720" rIns="91440" bIns="45720" rtlCol="0"/>
          <a:lstStyle>
            <a:lvl1pPr algn="r">
              <a:defRPr sz="1200"/>
            </a:lvl1pPr>
          </a:lstStyle>
          <a:p>
            <a:fld id="{3CD28B5E-0CBC-41CA-A4D5-F10A9B3EECC9}" type="datetimeFigureOut">
              <a:rPr lang="nb-NO" smtClean="0"/>
              <a:t>06.09.2022</a:t>
            </a:fld>
            <a:endParaRPr lang="nb-NO"/>
          </a:p>
        </p:txBody>
      </p:sp>
      <p:sp>
        <p:nvSpPr>
          <p:cNvPr id="4" name="Plassholder for lysbilde 3"/>
          <p:cNvSpPr>
            <a:spLocks noGrp="1" noRot="1" noChangeAspect="1"/>
          </p:cNvSpPr>
          <p:nvPr>
            <p:ph type="sldImg" idx="2"/>
          </p:nvPr>
        </p:nvSpPr>
        <p:spPr>
          <a:xfrm>
            <a:off x="422275" y="1243013"/>
            <a:ext cx="5965825" cy="3355975"/>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1038" y="4784835"/>
            <a:ext cx="5448300" cy="3914864"/>
          </a:xfrm>
          <a:prstGeom prst="rect">
            <a:avLst/>
          </a:prstGeom>
        </p:spPr>
        <p:txBody>
          <a:bodyPr vert="horz" lIns="91440" tIns="45720" rIns="91440" bIns="45720"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443662"/>
            <a:ext cx="2951163" cy="498851"/>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7636" y="9443662"/>
            <a:ext cx="2951163" cy="498851"/>
          </a:xfrm>
          <a:prstGeom prst="rect">
            <a:avLst/>
          </a:prstGeom>
        </p:spPr>
        <p:txBody>
          <a:bodyPr vert="horz" lIns="91440" tIns="45720" rIns="91440" bIns="45720" rtlCol="0" anchor="b"/>
          <a:lstStyle>
            <a:lvl1pPr algn="r">
              <a:defRPr sz="1200"/>
            </a:lvl1pPr>
          </a:lstStyle>
          <a:p>
            <a:fld id="{A269836D-F70B-4A66-8BCF-8CFA95D66335}" type="slidenum">
              <a:rPr lang="nb-NO" smtClean="0"/>
              <a:t>‹#›</a:t>
            </a:fld>
            <a:endParaRPr lang="nb-NO"/>
          </a:p>
        </p:txBody>
      </p:sp>
    </p:spTree>
    <p:extLst>
      <p:ext uri="{BB962C8B-B14F-4D97-AF65-F5344CB8AC3E}">
        <p14:creationId xmlns:p14="http://schemas.microsoft.com/office/powerpoint/2010/main" val="251779544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p>
            <a:fld id="{1E844E5E-F717-40F0-BBB0-D8BDB748EEF9}" type="datetime1">
              <a:rPr lang="nb-NO" smtClean="0"/>
              <a:t>06.09.2022</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4FEA28DB-231A-47A9-A2E4-B79456C41DE1}" type="slidenum">
              <a:rPr lang="nb-NO" smtClean="0"/>
              <a:t>‹#›</a:t>
            </a:fld>
            <a:endParaRPr lang="nb-NO"/>
          </a:p>
        </p:txBody>
      </p:sp>
    </p:spTree>
    <p:extLst>
      <p:ext uri="{BB962C8B-B14F-4D97-AF65-F5344CB8AC3E}">
        <p14:creationId xmlns:p14="http://schemas.microsoft.com/office/powerpoint/2010/main" val="779866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EC535136-8DC5-4F5A-B1BF-B6D947A3BA4C}" type="datetime1">
              <a:rPr lang="nb-NO" smtClean="0"/>
              <a:t>06.09.2022</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4FEA28DB-231A-47A9-A2E4-B79456C41DE1}" type="slidenum">
              <a:rPr lang="nb-NO" smtClean="0"/>
              <a:t>‹#›</a:t>
            </a:fld>
            <a:endParaRPr lang="nb-NO"/>
          </a:p>
        </p:txBody>
      </p:sp>
    </p:spTree>
    <p:extLst>
      <p:ext uri="{BB962C8B-B14F-4D97-AF65-F5344CB8AC3E}">
        <p14:creationId xmlns:p14="http://schemas.microsoft.com/office/powerpoint/2010/main" val="1129265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9BD63D16-22E5-4FD2-91F7-16B03A2389E1}" type="datetime1">
              <a:rPr lang="nb-NO" smtClean="0"/>
              <a:t>06.09.2022</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4FEA28DB-231A-47A9-A2E4-B79456C41DE1}" type="slidenum">
              <a:rPr lang="nb-NO" smtClean="0"/>
              <a:t>‹#›</a:t>
            </a:fld>
            <a:endParaRPr lang="nb-NO"/>
          </a:p>
        </p:txBody>
      </p:sp>
    </p:spTree>
    <p:extLst>
      <p:ext uri="{BB962C8B-B14F-4D97-AF65-F5344CB8AC3E}">
        <p14:creationId xmlns:p14="http://schemas.microsoft.com/office/powerpoint/2010/main" val="1714467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E612CD8B-28E1-44B4-8F37-483ADAECDFE3}" type="datetime1">
              <a:rPr lang="nb-NO" smtClean="0"/>
              <a:t>06.09.2022</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4FEA28DB-231A-47A9-A2E4-B79456C41DE1}" type="slidenum">
              <a:rPr lang="nb-NO" smtClean="0"/>
              <a:t>‹#›</a:t>
            </a:fld>
            <a:endParaRPr lang="nb-NO"/>
          </a:p>
        </p:txBody>
      </p:sp>
    </p:spTree>
    <p:extLst>
      <p:ext uri="{BB962C8B-B14F-4D97-AF65-F5344CB8AC3E}">
        <p14:creationId xmlns:p14="http://schemas.microsoft.com/office/powerpoint/2010/main" val="232471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nb-NO"/>
              <a:t>Klikk for å redigere tittelstil</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EC6C1278-1E2C-4235-8968-07B867E47913}" type="datetime1">
              <a:rPr lang="nb-NO" smtClean="0"/>
              <a:t>06.09.2022</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4FEA28DB-231A-47A9-A2E4-B79456C41DE1}" type="slidenum">
              <a:rPr lang="nb-NO" smtClean="0"/>
              <a:t>‹#›</a:t>
            </a:fld>
            <a:endParaRPr lang="nb-NO"/>
          </a:p>
        </p:txBody>
      </p:sp>
    </p:spTree>
    <p:extLst>
      <p:ext uri="{BB962C8B-B14F-4D97-AF65-F5344CB8AC3E}">
        <p14:creationId xmlns:p14="http://schemas.microsoft.com/office/powerpoint/2010/main" val="3928928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13271A3B-EDA2-4BF9-ADF7-9E21EA1FC9B7}" type="datetime1">
              <a:rPr lang="nb-NO" smtClean="0"/>
              <a:t>06.09.2022</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4FEA28DB-231A-47A9-A2E4-B79456C41DE1}" type="slidenum">
              <a:rPr lang="nb-NO" smtClean="0"/>
              <a:t>‹#›</a:t>
            </a:fld>
            <a:endParaRPr lang="nb-NO"/>
          </a:p>
        </p:txBody>
      </p:sp>
    </p:spTree>
    <p:extLst>
      <p:ext uri="{BB962C8B-B14F-4D97-AF65-F5344CB8AC3E}">
        <p14:creationId xmlns:p14="http://schemas.microsoft.com/office/powerpoint/2010/main" val="4078187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nb-NO"/>
              <a:t>Klikk for å redigere tittelstil</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Content Placeholder 3"/>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Content Placeholder 5"/>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77965AC9-E653-43E7-9EE4-CBCCF90B3256}" type="datetime1">
              <a:rPr lang="nb-NO" smtClean="0"/>
              <a:t>06.09.2022</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4FEA28DB-231A-47A9-A2E4-B79456C41DE1}" type="slidenum">
              <a:rPr lang="nb-NO" smtClean="0"/>
              <a:t>‹#›</a:t>
            </a:fld>
            <a:endParaRPr lang="nb-NO"/>
          </a:p>
        </p:txBody>
      </p:sp>
    </p:spTree>
    <p:extLst>
      <p:ext uri="{BB962C8B-B14F-4D97-AF65-F5344CB8AC3E}">
        <p14:creationId xmlns:p14="http://schemas.microsoft.com/office/powerpoint/2010/main" val="2935878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93D539F6-496A-472F-9C03-D564EE65B78F}" type="datetime1">
              <a:rPr lang="nb-NO" smtClean="0"/>
              <a:t>06.09.2022</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4FEA28DB-231A-47A9-A2E4-B79456C41DE1}" type="slidenum">
              <a:rPr lang="nb-NO" smtClean="0"/>
              <a:t>‹#›</a:t>
            </a:fld>
            <a:endParaRPr lang="nb-NO"/>
          </a:p>
        </p:txBody>
      </p:sp>
    </p:spTree>
    <p:extLst>
      <p:ext uri="{BB962C8B-B14F-4D97-AF65-F5344CB8AC3E}">
        <p14:creationId xmlns:p14="http://schemas.microsoft.com/office/powerpoint/2010/main" val="1712678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4D419-4FDC-4B7C-A1DE-60D5190C9E33}" type="datetime1">
              <a:rPr lang="nb-NO" smtClean="0"/>
              <a:t>06.09.2022</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4FEA28DB-231A-47A9-A2E4-B79456C41DE1}" type="slidenum">
              <a:rPr lang="nb-NO" smtClean="0"/>
              <a:t>‹#›</a:t>
            </a:fld>
            <a:endParaRPr lang="nb-NO"/>
          </a:p>
        </p:txBody>
      </p:sp>
    </p:spTree>
    <p:extLst>
      <p:ext uri="{BB962C8B-B14F-4D97-AF65-F5344CB8AC3E}">
        <p14:creationId xmlns:p14="http://schemas.microsoft.com/office/powerpoint/2010/main" val="183693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6FA4321E-5571-4C98-8E79-4ED11CF611AD}" type="datetime1">
              <a:rPr lang="nb-NO" smtClean="0"/>
              <a:t>06.09.2022</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4FEA28DB-231A-47A9-A2E4-B79456C41DE1}" type="slidenum">
              <a:rPr lang="nb-NO" smtClean="0"/>
              <a:t>‹#›</a:t>
            </a:fld>
            <a:endParaRPr lang="nb-NO"/>
          </a:p>
        </p:txBody>
      </p:sp>
    </p:spTree>
    <p:extLst>
      <p:ext uri="{BB962C8B-B14F-4D97-AF65-F5344CB8AC3E}">
        <p14:creationId xmlns:p14="http://schemas.microsoft.com/office/powerpoint/2010/main" val="2700869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16B93DF1-CD2C-4CC2-B45C-398F8AD7A6A8}" type="datetime1">
              <a:rPr lang="nb-NO" smtClean="0"/>
              <a:t>06.09.2022</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4FEA28DB-231A-47A9-A2E4-B79456C41DE1}" type="slidenum">
              <a:rPr lang="nb-NO" smtClean="0"/>
              <a:t>‹#›</a:t>
            </a:fld>
            <a:endParaRPr lang="nb-NO"/>
          </a:p>
        </p:txBody>
      </p:sp>
    </p:spTree>
    <p:extLst>
      <p:ext uri="{BB962C8B-B14F-4D97-AF65-F5344CB8AC3E}">
        <p14:creationId xmlns:p14="http://schemas.microsoft.com/office/powerpoint/2010/main" val="2015818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E0EF78-1AB9-4FDF-BF49-F65AA27F6EAF}" type="datetime1">
              <a:rPr lang="nb-NO" smtClean="0"/>
              <a:t>06.09.2022</a:t>
            </a:fld>
            <a:endParaRPr lang="nb-N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EA28DB-231A-47A9-A2E4-B79456C41DE1}" type="slidenum">
              <a:rPr lang="nb-NO" smtClean="0"/>
              <a:t>‹#›</a:t>
            </a:fld>
            <a:endParaRPr lang="nb-NO"/>
          </a:p>
        </p:txBody>
      </p:sp>
    </p:spTree>
    <p:extLst>
      <p:ext uri="{BB962C8B-B14F-4D97-AF65-F5344CB8AC3E}">
        <p14:creationId xmlns:p14="http://schemas.microsoft.com/office/powerpoint/2010/main" val="11203139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udir.no/laring-og-trivsel/rammeplan/" TargetMode="External"/><Relationship Id="rId2" Type="http://schemas.openxmlformats.org/officeDocument/2006/relationships/hyperlink" Target="https://lovdata.no/dokument/NL/lov/2005-06-17-64"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http://www.udir.no/laring-og-trivsel/rammeplan/"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hyperlink" Target="https://www.udir.no/kvalitet-og-kompetanse/kvalitet-i-barnehagen/verktoy-for-kvalitetsarbeid/pedagogisk-dokumentasjon/" TargetMode="Externa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mailto:styrer@fjelltun-barnehage.no"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BA79A7CF-01AF-4178-9369-94E0C90EB0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433973" y="-827233"/>
            <a:ext cx="1715478" cy="85834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2085" y="664308"/>
            <a:ext cx="8082632" cy="560034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90F533E9-6690-41A8-A372-4C6C622D0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950447" y="3392097"/>
            <a:ext cx="1719072"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p:cNvSpPr>
            <a:spLocks noGrp="1"/>
          </p:cNvSpPr>
          <p:nvPr>
            <p:ph type="ctrTitle"/>
          </p:nvPr>
        </p:nvSpPr>
        <p:spPr>
          <a:xfrm>
            <a:off x="9267909" y="2023110"/>
            <a:ext cx="2469624" cy="2846070"/>
          </a:xfrm>
        </p:spPr>
        <p:txBody>
          <a:bodyPr anchor="ctr">
            <a:normAutofit/>
          </a:bodyPr>
          <a:lstStyle/>
          <a:p>
            <a:pPr algn="l"/>
            <a:r>
              <a:rPr lang="nb-NO" sz="3700"/>
              <a:t>Årsplan 2022 - 2023</a:t>
            </a:r>
          </a:p>
        </p:txBody>
      </p:sp>
      <p:sp>
        <p:nvSpPr>
          <p:cNvPr id="3" name="Undertittel 2"/>
          <p:cNvSpPr>
            <a:spLocks noGrp="1"/>
          </p:cNvSpPr>
          <p:nvPr>
            <p:ph type="subTitle" idx="1"/>
          </p:nvPr>
        </p:nvSpPr>
        <p:spPr>
          <a:xfrm>
            <a:off x="9267908" y="5086350"/>
            <a:ext cx="2446465" cy="1178298"/>
          </a:xfrm>
        </p:spPr>
        <p:txBody>
          <a:bodyPr>
            <a:normAutofit/>
          </a:bodyPr>
          <a:lstStyle/>
          <a:p>
            <a:pPr algn="l"/>
            <a:r>
              <a:rPr lang="nb-NO" sz="1600">
                <a:latin typeface="+mj-lt"/>
              </a:rPr>
              <a:t>Fjelltun Barnehage</a:t>
            </a:r>
          </a:p>
        </p:txBody>
      </p:sp>
    </p:spTree>
    <p:extLst>
      <p:ext uri="{BB962C8B-B14F-4D97-AF65-F5344CB8AC3E}">
        <p14:creationId xmlns:p14="http://schemas.microsoft.com/office/powerpoint/2010/main" val="1615369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901585" y="1571896"/>
            <a:ext cx="6370071" cy="4139595"/>
          </a:xfrm>
          <a:prstGeom prst="rect">
            <a:avLst/>
          </a:prstGeom>
          <a:noFill/>
        </p:spPr>
        <p:txBody>
          <a:bodyPr wrap="square" rtlCol="0">
            <a:spAutoFit/>
          </a:bodyPr>
          <a:lstStyle/>
          <a:p>
            <a:pPr defTabSz="914400" eaLnBrk="0" fontAlgn="base" hangingPunct="0">
              <a:spcBef>
                <a:spcPct val="0"/>
              </a:spcBef>
              <a:spcAft>
                <a:spcPct val="0"/>
              </a:spcAft>
            </a:pPr>
            <a:endParaRPr lang="nb-NO" altLang="nb-NO" sz="900" dirty="0"/>
          </a:p>
          <a:p>
            <a:pPr defTabSz="914400" eaLnBrk="0" fontAlgn="base" hangingPunct="0">
              <a:spcBef>
                <a:spcPct val="0"/>
              </a:spcBef>
              <a:spcAft>
                <a:spcPct val="0"/>
              </a:spcAft>
            </a:pPr>
            <a:r>
              <a:rPr lang="nb-NO" altLang="nb-NO" sz="1400" b="1" dirty="0">
                <a:latin typeface="+mj-lt"/>
                <a:ea typeface="Times New Roman" panose="02020603050405020304" pitchFamily="18" charset="0"/>
                <a:cs typeface="Arial" panose="020B0604020202020204" pitchFamily="34" charset="0"/>
              </a:rPr>
              <a:t>4.1 Delaktighet og læring</a:t>
            </a:r>
          </a:p>
          <a:p>
            <a:pPr defTabSz="914400" eaLnBrk="0" fontAlgn="base" hangingPunct="0">
              <a:spcBef>
                <a:spcPct val="0"/>
              </a:spcBef>
              <a:spcAft>
                <a:spcPct val="0"/>
              </a:spcAft>
            </a:pPr>
            <a:endParaRPr lang="nb-NO" altLang="nb-NO" sz="900" dirty="0"/>
          </a:p>
          <a:p>
            <a:pPr defTabSz="914400" eaLnBrk="0" fontAlgn="base" hangingPunct="0">
              <a:spcBef>
                <a:spcPct val="0"/>
              </a:spcBef>
              <a:spcAft>
                <a:spcPct val="0"/>
              </a:spcAft>
            </a:pPr>
            <a:r>
              <a:rPr lang="nb-NO" altLang="nb-NO" sz="900" dirty="0">
                <a:solidFill>
                  <a:srgbClr val="000000"/>
                </a:solidFill>
                <a:latin typeface="+mj-lt"/>
                <a:ea typeface="Times New Roman" panose="02020603050405020304" pitchFamily="18" charset="0"/>
                <a:cs typeface="Arial" panose="020B0604020202020204" pitchFamily="34" charset="0"/>
              </a:rPr>
              <a:t>Den italienske Reggio Emilia filosofiens holdning til barn og læring gir inspirasjon til oss. Denne måten å tenke om barn på, er forankret i en respekt for barnet. Barn er aktive, kompetente og ressurssterke individer med egen lyst og kraft til å lære, vokse og utvikle seg.</a:t>
            </a:r>
            <a:endParaRPr lang="nb-NO" altLang="nb-NO" sz="900" dirty="0">
              <a:latin typeface="+mj-lt"/>
            </a:endParaRPr>
          </a:p>
          <a:p>
            <a:pPr defTabSz="914400" eaLnBrk="0" fontAlgn="base" hangingPunct="0">
              <a:spcBef>
                <a:spcPct val="0"/>
              </a:spcBef>
              <a:spcAft>
                <a:spcPct val="0"/>
              </a:spcAft>
            </a:pPr>
            <a:r>
              <a:rPr lang="nb-NO" altLang="nb-NO" sz="900" dirty="0">
                <a:solidFill>
                  <a:srgbClr val="000000"/>
                </a:solidFill>
                <a:latin typeface="+mj-lt"/>
                <a:ea typeface="Times New Roman" panose="02020603050405020304" pitchFamily="18" charset="0"/>
                <a:cs typeface="Arial" panose="020B0604020202020204" pitchFamily="34" charset="0"/>
              </a:rPr>
              <a:t>Det er en viktig tanke hos oss at barnet skal være delaktig, og slik være med på å skape sin egen hverdag og kunnskap. Barnet er deltakende i egne læreprosesser, de eksperimenterer og undersøker sammen med andre barn og voksne.</a:t>
            </a:r>
            <a:endParaRPr lang="nb-NO" altLang="nb-NO" sz="900" dirty="0">
              <a:latin typeface="+mj-lt"/>
            </a:endParaRPr>
          </a:p>
          <a:p>
            <a:pPr defTabSz="914400" eaLnBrk="0" fontAlgn="base" hangingPunct="0">
              <a:spcBef>
                <a:spcPct val="0"/>
              </a:spcBef>
              <a:spcAft>
                <a:spcPct val="0"/>
              </a:spcAft>
            </a:pPr>
            <a:endParaRPr lang="nb-NO" altLang="nb-NO" sz="900" dirty="0">
              <a:solidFill>
                <a:srgbClr val="000000"/>
              </a:solidFill>
              <a:latin typeface="+mj-lt"/>
              <a:ea typeface="Times New Roman" panose="02020603050405020304" pitchFamily="18" charset="0"/>
              <a:cs typeface="Arial" panose="020B0604020202020204" pitchFamily="34" charset="0"/>
            </a:endParaRPr>
          </a:p>
          <a:p>
            <a:pPr defTabSz="914400" eaLnBrk="0" fontAlgn="base" hangingPunct="0">
              <a:spcBef>
                <a:spcPct val="0"/>
              </a:spcBef>
              <a:spcAft>
                <a:spcPct val="0"/>
              </a:spcAft>
            </a:pPr>
            <a:r>
              <a:rPr lang="nb-NO" altLang="nb-NO" sz="900" dirty="0">
                <a:solidFill>
                  <a:srgbClr val="000000"/>
                </a:solidFill>
                <a:latin typeface="+mj-lt"/>
                <a:ea typeface="Times New Roman" panose="02020603050405020304" pitchFamily="18" charset="0"/>
                <a:cs typeface="Arial" panose="020B0604020202020204" pitchFamily="34" charset="0"/>
              </a:rPr>
              <a:t>Små barn virker på oss, og dette er noe vi må være oppmerksomme på. Selv om vi har en plan må vi alltid være </a:t>
            </a:r>
            <a:r>
              <a:rPr lang="nb-NO" altLang="nb-NO" sz="900" dirty="0" err="1">
                <a:solidFill>
                  <a:srgbClr val="000000"/>
                </a:solidFill>
                <a:latin typeface="+mj-lt"/>
                <a:ea typeface="Times New Roman" panose="02020603050405020304" pitchFamily="18" charset="0"/>
                <a:cs typeface="Arial" panose="020B0604020202020204" pitchFamily="34" charset="0"/>
              </a:rPr>
              <a:t>vàr</a:t>
            </a:r>
            <a:r>
              <a:rPr lang="nb-NO" altLang="nb-NO" sz="900" dirty="0">
                <a:solidFill>
                  <a:srgbClr val="000000"/>
                </a:solidFill>
                <a:latin typeface="+mj-lt"/>
                <a:ea typeface="Times New Roman" panose="02020603050405020304" pitchFamily="18" charset="0"/>
                <a:cs typeface="Arial" panose="020B0604020202020204" pitchFamily="34" charset="0"/>
              </a:rPr>
              <a:t> for barnas innspill og tanker, det er disse som skal være utgangspunktet for våre planer, prosjekter og læringsprosesser. Men det barn lurer på er ikke alltid uttalt. For å tolke små barns utrykk må man trene, senke tempoet og gi oss tid. Tid til å høre og se godt etter. Personalet må observere, dokumentere og ville forstå for å finne ut av dette. Vi må utvikle en lydhørhet overfor barna.</a:t>
            </a:r>
            <a:endParaRPr lang="nb-NO" altLang="nb-NO" sz="900" dirty="0">
              <a:latin typeface="+mj-lt"/>
            </a:endParaRPr>
          </a:p>
          <a:p>
            <a:pPr defTabSz="914400" eaLnBrk="0" fontAlgn="base" hangingPunct="0">
              <a:spcBef>
                <a:spcPct val="0"/>
              </a:spcBef>
              <a:spcAft>
                <a:spcPct val="0"/>
              </a:spcAft>
            </a:pPr>
            <a:endParaRPr lang="nb-NO" altLang="nb-NO" sz="900" dirty="0">
              <a:solidFill>
                <a:srgbClr val="000000"/>
              </a:solidFill>
              <a:latin typeface="+mj-lt"/>
              <a:ea typeface="Times New Roman" panose="02020603050405020304" pitchFamily="18" charset="0"/>
              <a:cs typeface="Arial" panose="020B0604020202020204" pitchFamily="34" charset="0"/>
            </a:endParaRPr>
          </a:p>
          <a:p>
            <a:pPr defTabSz="914400" eaLnBrk="0" fontAlgn="base" hangingPunct="0">
              <a:spcBef>
                <a:spcPct val="0"/>
              </a:spcBef>
              <a:spcAft>
                <a:spcPct val="0"/>
              </a:spcAft>
            </a:pPr>
            <a:r>
              <a:rPr lang="nb-NO" altLang="nb-NO" sz="900" dirty="0">
                <a:solidFill>
                  <a:srgbClr val="000000"/>
                </a:solidFill>
                <a:latin typeface="+mj-lt"/>
                <a:ea typeface="Times New Roman" panose="02020603050405020304" pitchFamily="18" charset="0"/>
                <a:cs typeface="Arial" panose="020B0604020202020204" pitchFamily="34" charset="0"/>
              </a:rPr>
              <a:t>Barna skal møte inspirerende omgivelser og materialer, som gir dem gode muligheter til å undersøke og lære. </a:t>
            </a:r>
            <a:r>
              <a:rPr lang="nb-NO" altLang="nb-NO" sz="900" dirty="0">
                <a:latin typeface="+mj-lt"/>
              </a:rPr>
              <a:t> </a:t>
            </a:r>
            <a:r>
              <a:rPr lang="nb-NO" altLang="nb-NO" sz="900" dirty="0">
                <a:solidFill>
                  <a:srgbClr val="000000"/>
                </a:solidFill>
                <a:latin typeface="+mj-lt"/>
                <a:ea typeface="Times New Roman" panose="02020603050405020304" pitchFamily="18" charset="0"/>
                <a:cs typeface="Arial" panose="020B0604020202020204" pitchFamily="34" charset="0"/>
              </a:rPr>
              <a:t>Barn leker og utforsker hele tiden. De gjør seg erfaringer og ønsker å forstå seg selv og den verden de lever i.</a:t>
            </a:r>
            <a:endParaRPr lang="nb-NO" altLang="nb-NO" sz="900" dirty="0">
              <a:latin typeface="+mj-lt"/>
            </a:endParaRPr>
          </a:p>
          <a:p>
            <a:pPr defTabSz="914400" eaLnBrk="0" fontAlgn="base" hangingPunct="0">
              <a:spcBef>
                <a:spcPct val="0"/>
              </a:spcBef>
              <a:spcAft>
                <a:spcPct val="0"/>
              </a:spcAft>
            </a:pPr>
            <a:endParaRPr lang="nb-NO" altLang="nb-NO" sz="900" b="1" dirty="0">
              <a:latin typeface="Arial" panose="020B0604020202020204" pitchFamily="34" charset="0"/>
              <a:ea typeface="Times New Roman" panose="02020603050405020304" pitchFamily="18" charset="0"/>
              <a:cs typeface="Arial" panose="020B0604020202020204" pitchFamily="34" charset="0"/>
            </a:endParaRPr>
          </a:p>
          <a:p>
            <a:pPr defTabSz="914400" eaLnBrk="0" fontAlgn="base" hangingPunct="0">
              <a:spcBef>
                <a:spcPct val="0"/>
              </a:spcBef>
              <a:spcAft>
                <a:spcPct val="0"/>
              </a:spcAft>
            </a:pPr>
            <a:endParaRPr lang="nb-NO" altLang="nb-NO" sz="1400" b="1" dirty="0">
              <a:latin typeface="+mj-lt"/>
              <a:ea typeface="Times New Roman" panose="02020603050405020304" pitchFamily="18" charset="0"/>
              <a:cs typeface="Arial" panose="020B0604020202020204" pitchFamily="34" charset="0"/>
            </a:endParaRPr>
          </a:p>
          <a:p>
            <a:pPr defTabSz="914400" eaLnBrk="0" fontAlgn="base" hangingPunct="0">
              <a:spcBef>
                <a:spcPct val="0"/>
              </a:spcBef>
              <a:spcAft>
                <a:spcPct val="0"/>
              </a:spcAft>
            </a:pPr>
            <a:endParaRPr lang="nb-NO" altLang="nb-NO" sz="1400" b="1" dirty="0">
              <a:latin typeface="+mj-lt"/>
              <a:ea typeface="Times New Roman" panose="02020603050405020304" pitchFamily="18" charset="0"/>
              <a:cs typeface="Arial" panose="020B0604020202020204" pitchFamily="34" charset="0"/>
            </a:endParaRPr>
          </a:p>
          <a:p>
            <a:pPr defTabSz="914400" eaLnBrk="0" fontAlgn="base" hangingPunct="0">
              <a:spcBef>
                <a:spcPct val="0"/>
              </a:spcBef>
              <a:spcAft>
                <a:spcPct val="0"/>
              </a:spcAft>
            </a:pPr>
            <a:r>
              <a:rPr lang="nb-NO" altLang="nb-NO" sz="1400" b="1" dirty="0">
                <a:latin typeface="+mj-lt"/>
                <a:ea typeface="Times New Roman" panose="02020603050405020304" pitchFamily="18" charset="0"/>
                <a:cs typeface="Arial" panose="020B0604020202020204" pitchFamily="34" charset="0"/>
              </a:rPr>
              <a:t>4.2 Demokrati</a:t>
            </a:r>
          </a:p>
          <a:p>
            <a:pPr defTabSz="914400" eaLnBrk="0" fontAlgn="base" hangingPunct="0">
              <a:spcBef>
                <a:spcPct val="0"/>
              </a:spcBef>
              <a:spcAft>
                <a:spcPct val="0"/>
              </a:spcAft>
            </a:pPr>
            <a:endParaRPr lang="nb-NO" altLang="nb-NO" sz="900" dirty="0"/>
          </a:p>
          <a:p>
            <a:pPr defTabSz="914400" eaLnBrk="0" fontAlgn="base" hangingPunct="0">
              <a:spcBef>
                <a:spcPct val="0"/>
              </a:spcBef>
              <a:spcAft>
                <a:spcPct val="0"/>
              </a:spcAft>
            </a:pPr>
            <a:r>
              <a:rPr lang="nb-NO" altLang="nb-NO" sz="900" dirty="0">
                <a:solidFill>
                  <a:srgbClr val="000000"/>
                </a:solidFill>
                <a:latin typeface="+mj-lt"/>
                <a:ea typeface="Times New Roman" panose="02020603050405020304" pitchFamily="18" charset="0"/>
                <a:cs typeface="Arial" panose="020B0604020202020204" pitchFamily="34" charset="0"/>
              </a:rPr>
              <a:t>Vi lever i et demokratisk land, og det har betydning at barna får demokratiske erfaringer allerede i barnehagen. Det handler om rett til å få delta, og til å bli hørt. Det handler også om en plikt for å ivareta hverandre, det er vårt demokrati – ikke mitt.  Det handler om å la andre få slippe til, og å «høre til» i et sosialt fellesskap; «Å erfare demokrati som livsform».</a:t>
            </a:r>
          </a:p>
          <a:p>
            <a:pPr defTabSz="914400" eaLnBrk="0" fontAlgn="base" hangingPunct="0">
              <a:spcBef>
                <a:spcPct val="0"/>
              </a:spcBef>
              <a:spcAft>
                <a:spcPct val="0"/>
              </a:spcAft>
            </a:pPr>
            <a:endParaRPr lang="nb-NO" altLang="nb-NO" sz="900" dirty="0">
              <a:latin typeface="+mj-lt"/>
            </a:endParaRPr>
          </a:p>
          <a:p>
            <a:pPr defTabSz="914400" eaLnBrk="0" fontAlgn="base" hangingPunct="0">
              <a:spcBef>
                <a:spcPct val="0"/>
              </a:spcBef>
              <a:spcAft>
                <a:spcPct val="0"/>
              </a:spcAft>
            </a:pPr>
            <a:r>
              <a:rPr lang="nb-NO" altLang="nb-NO" sz="900" dirty="0">
                <a:solidFill>
                  <a:srgbClr val="000000"/>
                </a:solidFill>
                <a:latin typeface="+mj-lt"/>
                <a:ea typeface="Times New Roman" panose="02020603050405020304" pitchFamily="18" charset="0"/>
                <a:cs typeface="Arial" panose="020B0604020202020204" pitchFamily="34" charset="0"/>
              </a:rPr>
              <a:t>Å skape en barnehage som bygger på demokrati og delaktighet, handler ikke om at alle kan få gjøre som de selv vil, men om å gi rom for å tenke fritt, og å respektere andres meninger.</a:t>
            </a:r>
            <a:endParaRPr lang="nb-NO" altLang="nb-NO" sz="900" dirty="0">
              <a:latin typeface="+mj-lt"/>
            </a:endParaRPr>
          </a:p>
          <a:p>
            <a:pPr defTabSz="914400" eaLnBrk="0" fontAlgn="base" hangingPunct="0">
              <a:spcBef>
                <a:spcPct val="0"/>
              </a:spcBef>
              <a:spcAft>
                <a:spcPct val="0"/>
              </a:spcAft>
            </a:pPr>
            <a:r>
              <a:rPr lang="nb-NO" altLang="nb-NO" sz="900" dirty="0">
                <a:solidFill>
                  <a:srgbClr val="000000"/>
                </a:solidFill>
                <a:latin typeface="+mj-lt"/>
                <a:ea typeface="Times New Roman" panose="02020603050405020304" pitchFamily="18" charset="0"/>
                <a:cs typeface="Arial" panose="020B0604020202020204" pitchFamily="34" charset="0"/>
              </a:rPr>
              <a:t>Om vi som pedagoger ikke tar ansvar for å gi barn muligheter for å utrykke sine meninger, vil ikke barna kunne påvirke hverdagen sin.</a:t>
            </a:r>
            <a:endParaRPr lang="nb-NO" altLang="nb-NO" sz="900" dirty="0">
              <a:latin typeface="+mj-lt"/>
            </a:endParaRPr>
          </a:p>
        </p:txBody>
      </p:sp>
      <p:sp>
        <p:nvSpPr>
          <p:cNvPr id="3" name="Rectangle 2"/>
          <p:cNvSpPr>
            <a:spLocks noChangeArrowheads="1"/>
          </p:cNvSpPr>
          <p:nvPr/>
        </p:nvSpPr>
        <p:spPr bwMode="auto">
          <a:xfrm>
            <a:off x="1524001"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b-NO"/>
          </a:p>
        </p:txBody>
      </p:sp>
      <p:sp>
        <p:nvSpPr>
          <p:cNvPr id="5" name="Rectangle 4"/>
          <p:cNvSpPr>
            <a:spLocks noChangeArrowheads="1"/>
          </p:cNvSpPr>
          <p:nvPr/>
        </p:nvSpPr>
        <p:spPr bwMode="auto">
          <a:xfrm>
            <a:off x="1524000" y="454969"/>
            <a:ext cx="21352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endParaRPr lang="nb-NO" altLang="nb-NO" sz="1400" b="1" dirty="0">
              <a:latin typeface="Arial" panose="020B0604020202020204" pitchFamily="34" charset="0"/>
              <a:ea typeface="Times New Roman" panose="02020603050405020304" pitchFamily="18" charset="0"/>
              <a:cs typeface="Arial" panose="020B0604020202020204" pitchFamily="34" charset="0"/>
            </a:endParaRPr>
          </a:p>
          <a:p>
            <a:pPr defTabSz="914400" eaLnBrk="0" fontAlgn="base" hangingPunct="0">
              <a:spcBef>
                <a:spcPct val="0"/>
              </a:spcBef>
              <a:spcAft>
                <a:spcPct val="0"/>
              </a:spcAft>
            </a:pPr>
            <a:r>
              <a:rPr lang="nb-NO" altLang="nb-NO" sz="1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endParaRPr lang="nb-NO" altLang="nb-NO" dirty="0">
              <a:latin typeface="Arial" panose="020B0604020202020204" pitchFamily="34" charset="0"/>
            </a:endParaRPr>
          </a:p>
        </p:txBody>
      </p:sp>
      <p:sp>
        <p:nvSpPr>
          <p:cNvPr id="6" name="Tittel 5"/>
          <p:cNvSpPr>
            <a:spLocks noGrp="1"/>
          </p:cNvSpPr>
          <p:nvPr>
            <p:ph type="title"/>
          </p:nvPr>
        </p:nvSpPr>
        <p:spPr>
          <a:xfrm>
            <a:off x="901586" y="356812"/>
            <a:ext cx="7886700" cy="1325563"/>
          </a:xfrm>
        </p:spPr>
        <p:txBody>
          <a:bodyPr/>
          <a:lstStyle/>
          <a:p>
            <a:r>
              <a:rPr lang="nb-NO" altLang="nb-NO" b="1" dirty="0">
                <a:ea typeface="Times New Roman" panose="02020603050405020304" pitchFamily="18" charset="0"/>
                <a:cs typeface="Arial" panose="020B0604020202020204" pitchFamily="34" charset="0"/>
              </a:rPr>
              <a:t>4. Vårt verdigrunnlag</a:t>
            </a:r>
            <a:endParaRPr lang="nb-NO" b="1" dirty="0"/>
          </a:p>
        </p:txBody>
      </p:sp>
      <p:sp>
        <p:nvSpPr>
          <p:cNvPr id="7" name="Plassholder for lysbildenummer 6"/>
          <p:cNvSpPr>
            <a:spLocks noGrp="1"/>
          </p:cNvSpPr>
          <p:nvPr>
            <p:ph type="sldNum" sz="quarter" idx="12"/>
          </p:nvPr>
        </p:nvSpPr>
        <p:spPr/>
        <p:txBody>
          <a:bodyPr/>
          <a:lstStyle/>
          <a:p>
            <a:fld id="{4FEA28DB-231A-47A9-A2E4-B79456C41DE1}" type="slidenum">
              <a:rPr lang="nb-NO" smtClean="0"/>
              <a:t>10</a:t>
            </a:fld>
            <a:endParaRPr lang="nb-NO"/>
          </a:p>
        </p:txBody>
      </p:sp>
      <p:sp>
        <p:nvSpPr>
          <p:cNvPr id="8" name="TekstSylinder 7">
            <a:extLst>
              <a:ext uri="{FF2B5EF4-FFF2-40B4-BE49-F238E27FC236}">
                <a16:creationId xmlns:a16="http://schemas.microsoft.com/office/drawing/2014/main" id="{FA19A462-F140-4C7D-8ED8-C6DE233A5ACF}"/>
              </a:ext>
            </a:extLst>
          </p:cNvPr>
          <p:cNvSpPr txBox="1"/>
          <p:nvPr/>
        </p:nvSpPr>
        <p:spPr>
          <a:xfrm>
            <a:off x="7589749" y="1246930"/>
            <a:ext cx="4217985" cy="1631216"/>
          </a:xfrm>
          <a:prstGeom prst="rect">
            <a:avLst/>
          </a:prstGeom>
          <a:solidFill>
            <a:srgbClr val="FF9933"/>
          </a:solidFill>
          <a:ln>
            <a:solidFill>
              <a:schemeClr val="accent6"/>
            </a:solidFill>
          </a:ln>
        </p:spPr>
        <p:txBody>
          <a:bodyPr wrap="square" rtlCol="0">
            <a:spAutoFit/>
          </a:bodyPr>
          <a:lstStyle/>
          <a:p>
            <a:endParaRPr lang="nb-NO" sz="1000" dirty="0">
              <a:effectLst>
                <a:outerShdw blurRad="38100" dist="19050" dir="2700000" algn="tl">
                  <a:srgbClr val="000000">
                    <a:alpha val="39000"/>
                  </a:srgbClr>
                </a:outerShdw>
              </a:effectLst>
              <a:latin typeface="Lucida Calligraphy" panose="03010101010101010101" pitchFamily="66" charset="0"/>
            </a:endParaRPr>
          </a:p>
          <a:p>
            <a:r>
              <a:rPr lang="nb-NO" sz="1000" dirty="0">
                <a:effectLst>
                  <a:outerShdw blurRad="38100" dist="19050" dir="2700000" algn="tl">
                    <a:srgbClr val="000000">
                      <a:alpha val="39000"/>
                    </a:srgbClr>
                  </a:outerShdw>
                </a:effectLst>
                <a:latin typeface="Lucida Calligraphy" panose="03010101010101010101" pitchFamily="66" charset="0"/>
              </a:rPr>
              <a:t>Som barnehage er vi bundet av lovverk, og disse danner grunnlaget for de verdier, mål og innhold vi jobber etter. </a:t>
            </a:r>
          </a:p>
          <a:p>
            <a:endParaRPr lang="nb-NO" sz="1000" dirty="0">
              <a:effectLst>
                <a:outerShdw blurRad="38100" dist="19050" dir="2700000" algn="tl">
                  <a:srgbClr val="000000">
                    <a:alpha val="39000"/>
                  </a:srgbClr>
                </a:outerShdw>
              </a:effectLst>
              <a:latin typeface="Lucida Calligraphy" panose="03010101010101010101" pitchFamily="66" charset="0"/>
            </a:endParaRPr>
          </a:p>
          <a:p>
            <a:r>
              <a:rPr lang="nb-NO" sz="1000" dirty="0">
                <a:effectLst>
                  <a:outerShdw blurRad="38100" dist="19050" dir="2700000" algn="tl">
                    <a:srgbClr val="000000">
                      <a:alpha val="39000"/>
                    </a:srgbClr>
                  </a:outerShdw>
                </a:effectLst>
                <a:latin typeface="Lucida Calligraphy" panose="03010101010101010101" pitchFamily="66" charset="0"/>
              </a:rPr>
              <a:t>Lov om barnehager </a:t>
            </a:r>
            <a:r>
              <a:rPr lang="nb-NO" sz="1000" dirty="0">
                <a:effectLst>
                  <a:outerShdw blurRad="38100" dist="19050" dir="2700000" algn="tl">
                    <a:srgbClr val="000000">
                      <a:alpha val="39000"/>
                    </a:srgbClr>
                  </a:outerShdw>
                </a:effectLst>
                <a:latin typeface="Lucida Calligraphy" panose="03010101010101010101" pitchFamily="66" charset="0"/>
                <a:hlinkClick r:id="rId2"/>
              </a:rPr>
              <a:t>https://lovdata.no/dokument/NL/lov/2005-06-17-64</a:t>
            </a:r>
            <a:r>
              <a:rPr lang="nb-NO" sz="1000" dirty="0">
                <a:effectLst>
                  <a:outerShdw blurRad="38100" dist="19050" dir="2700000" algn="tl">
                    <a:srgbClr val="000000">
                      <a:alpha val="39000"/>
                    </a:srgbClr>
                  </a:outerShdw>
                </a:effectLst>
                <a:latin typeface="Lucida Calligraphy" panose="03010101010101010101" pitchFamily="66" charset="0"/>
              </a:rPr>
              <a:t> </a:t>
            </a:r>
          </a:p>
          <a:p>
            <a:endParaRPr lang="nb-NO" sz="1000" dirty="0">
              <a:effectLst>
                <a:outerShdw blurRad="38100" dist="19050" dir="2700000" algn="tl">
                  <a:srgbClr val="000000">
                    <a:alpha val="39000"/>
                  </a:srgbClr>
                </a:outerShdw>
              </a:effectLst>
              <a:latin typeface="Lucida Calligraphy" panose="03010101010101010101" pitchFamily="66" charset="0"/>
            </a:endParaRPr>
          </a:p>
          <a:p>
            <a:r>
              <a:rPr lang="nb-NO" sz="1000" dirty="0">
                <a:effectLst>
                  <a:outerShdw blurRad="38100" dist="19050" dir="2700000" algn="tl">
                    <a:srgbClr val="000000">
                      <a:alpha val="39000"/>
                    </a:srgbClr>
                  </a:outerShdw>
                </a:effectLst>
                <a:latin typeface="Lucida Calligraphy" panose="03010101010101010101" pitchFamily="66" charset="0"/>
              </a:rPr>
              <a:t>Rammeplan for barnehagens innhold og oppgaver</a:t>
            </a:r>
          </a:p>
          <a:p>
            <a:r>
              <a:rPr lang="nb-NO" sz="1000" u="sng" dirty="0">
                <a:effectLst>
                  <a:outerShdw blurRad="38100" dist="19050" dir="2700000" algn="tl">
                    <a:srgbClr val="000000">
                      <a:alpha val="39000"/>
                    </a:srgbClr>
                  </a:outerShdw>
                </a:effectLst>
                <a:latin typeface="Lucida Calligraphy" panose="03010101010101010101" pitchFamily="66" charset="0"/>
                <a:hlinkClick r:id="rId3"/>
              </a:rPr>
              <a:t>http://www.udir.no/laring-og-trivsel/rammeplan/</a:t>
            </a:r>
            <a:endParaRPr lang="nb-NO" sz="1000" u="sng" dirty="0">
              <a:effectLst>
                <a:outerShdw blurRad="38100" dist="19050" dir="2700000" algn="tl">
                  <a:srgbClr val="000000">
                    <a:alpha val="39000"/>
                  </a:srgbClr>
                </a:outerShdw>
              </a:effectLst>
              <a:latin typeface="Lucida Calligraphy" panose="03010101010101010101" pitchFamily="66" charset="0"/>
            </a:endParaRPr>
          </a:p>
          <a:p>
            <a:endParaRPr lang="nb-NO" sz="1000" dirty="0">
              <a:effectLst>
                <a:outerShdw blurRad="38100" dist="19050" dir="2700000" algn="tl">
                  <a:srgbClr val="000000">
                    <a:alpha val="39000"/>
                  </a:srgbClr>
                </a:outerShdw>
              </a:effectLst>
              <a:latin typeface="Lucida Calligraphy" panose="03010101010101010101" pitchFamily="66" charset="0"/>
            </a:endParaRPr>
          </a:p>
        </p:txBody>
      </p:sp>
    </p:spTree>
    <p:extLst>
      <p:ext uri="{BB962C8B-B14F-4D97-AF65-F5344CB8AC3E}">
        <p14:creationId xmlns:p14="http://schemas.microsoft.com/office/powerpoint/2010/main" val="327769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boks 2"/>
          <p:cNvSpPr txBox="1">
            <a:spLocks noChangeArrowheads="1"/>
          </p:cNvSpPr>
          <p:nvPr/>
        </p:nvSpPr>
        <p:spPr bwMode="auto">
          <a:xfrm>
            <a:off x="1730693" y="1315693"/>
            <a:ext cx="8686800" cy="1403350"/>
          </a:xfrm>
          <a:prstGeom prst="rect">
            <a:avLst/>
          </a:prstGeom>
          <a:solidFill>
            <a:srgbClr val="C5E0B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914400" eaLnBrk="0" fontAlgn="base" hangingPunct="0">
              <a:spcBef>
                <a:spcPct val="0"/>
              </a:spcBef>
              <a:spcAft>
                <a:spcPct val="0"/>
              </a:spcAft>
            </a:pPr>
            <a:r>
              <a:rPr lang="nb-NO" altLang="nb-NO" sz="900" b="1" dirty="0">
                <a:solidFill>
                  <a:srgbClr val="000000"/>
                </a:solidFill>
                <a:ea typeface="Times New Roman" panose="02020603050405020304" pitchFamily="18" charset="0"/>
                <a:cs typeface="Arial" panose="020B0604020202020204" pitchFamily="34" charset="0"/>
              </a:rPr>
              <a:t>Personalet som pedagog</a:t>
            </a:r>
          </a:p>
          <a:p>
            <a:pPr defTabSz="914400" eaLnBrk="0" fontAlgn="base" hangingPunct="0">
              <a:spcBef>
                <a:spcPct val="0"/>
              </a:spcBef>
              <a:spcAft>
                <a:spcPct val="0"/>
              </a:spcAft>
            </a:pPr>
            <a:endParaRPr lang="nb-NO" altLang="nb-NO" sz="900" b="1" dirty="0">
              <a:solidFill>
                <a:srgbClr val="000000"/>
              </a:solidFill>
              <a:ea typeface="Times New Roman" panose="02020603050405020304" pitchFamily="18" charset="0"/>
              <a:cs typeface="Arial" panose="020B0604020202020204" pitchFamily="34" charset="0"/>
            </a:endParaRPr>
          </a:p>
          <a:p>
            <a:pPr marL="171450" indent="-171450" defTabSz="914400" eaLnBrk="0" fontAlgn="base" hangingPunct="0">
              <a:spcBef>
                <a:spcPct val="0"/>
              </a:spcBef>
              <a:spcAft>
                <a:spcPct val="0"/>
              </a:spcAft>
              <a:buFontTx/>
              <a:buChar char="-"/>
            </a:pPr>
            <a:r>
              <a:rPr lang="nb-NO" altLang="nb-NO" sz="900" dirty="0">
                <a:solidFill>
                  <a:srgbClr val="000000"/>
                </a:solidFill>
                <a:latin typeface="+mj-lt"/>
                <a:ea typeface="Times New Roman" panose="02020603050405020304" pitchFamily="18" charset="0"/>
                <a:cs typeface="Arial" panose="020B0604020202020204" pitchFamily="34" charset="0"/>
              </a:rPr>
              <a:t>Personalet er nærværende og lyttende i samværet med barna. De utfordres i sin rolle og må utvikle den hver dag. Barn trenger voksne som er bevisste og sensitive og som har kunnskap om barn og barns lek. </a:t>
            </a:r>
          </a:p>
          <a:p>
            <a:pPr marL="171450" indent="-171450" defTabSz="914400" eaLnBrk="0" fontAlgn="base" hangingPunct="0">
              <a:spcBef>
                <a:spcPct val="0"/>
              </a:spcBef>
              <a:spcAft>
                <a:spcPct val="0"/>
              </a:spcAft>
              <a:buFontTx/>
              <a:buChar char="-"/>
            </a:pPr>
            <a:r>
              <a:rPr lang="nb-NO" altLang="nb-NO" sz="900" dirty="0">
                <a:solidFill>
                  <a:srgbClr val="000000"/>
                </a:solidFill>
                <a:latin typeface="+mj-lt"/>
                <a:ea typeface="Times New Roman" panose="02020603050405020304" pitchFamily="18" charset="0"/>
                <a:cs typeface="Arial" panose="020B0604020202020204" pitchFamily="34" charset="0"/>
              </a:rPr>
              <a:t>Personalet skal være undrende, nysgjerrige og reflektere sammen med barna over situasjoner som har skjedd, og hva man kan gjøre videre. </a:t>
            </a:r>
            <a:endParaRPr lang="nb-NO" altLang="nb-NO" sz="900" dirty="0">
              <a:latin typeface="+mj-lt"/>
            </a:endParaRPr>
          </a:p>
          <a:p>
            <a:pPr marL="171450" indent="-171450" defTabSz="914400" eaLnBrk="0" fontAlgn="base" hangingPunct="0">
              <a:spcBef>
                <a:spcPct val="0"/>
              </a:spcBef>
              <a:spcAft>
                <a:spcPct val="0"/>
              </a:spcAft>
              <a:buFontTx/>
              <a:buChar char="-"/>
            </a:pPr>
            <a:r>
              <a:rPr lang="nb-NO" altLang="nb-NO" sz="900" dirty="0">
                <a:solidFill>
                  <a:srgbClr val="000000"/>
                </a:solidFill>
                <a:latin typeface="+mj-lt"/>
                <a:ea typeface="Times New Roman" panose="02020603050405020304" pitchFamily="18" charset="0"/>
                <a:cs typeface="Arial" panose="020B0604020202020204" pitchFamily="34" charset="0"/>
              </a:rPr>
              <a:t>Personalet skal organisere rom, tid og lekemateriale for å inspirere til ulike typer lek. De skal fremme et inkluderende miljø der alle barna kan delta i lek, og erfare glede i lek. Personalet må innta ulike roller. Det kan være fra å skape trygghet og sammenheng til å gi utfordringer og inspirasjon til å utvikle seg.</a:t>
            </a:r>
            <a:endParaRPr lang="nb-NO" altLang="nb-NO" sz="900" dirty="0">
              <a:latin typeface="+mj-lt"/>
            </a:endParaRPr>
          </a:p>
          <a:p>
            <a:pPr marL="171450" indent="-171450" defTabSz="914400" eaLnBrk="0" fontAlgn="base" hangingPunct="0">
              <a:spcBef>
                <a:spcPct val="0"/>
              </a:spcBef>
              <a:spcAft>
                <a:spcPct val="0"/>
              </a:spcAft>
              <a:buFontTx/>
              <a:buChar char="-"/>
            </a:pPr>
            <a:r>
              <a:rPr lang="nb-NO" altLang="nb-NO" sz="900" dirty="0">
                <a:solidFill>
                  <a:srgbClr val="000000"/>
                </a:solidFill>
                <a:latin typeface="+mj-lt"/>
                <a:ea typeface="Times New Roman" panose="02020603050405020304" pitchFamily="18" charset="0"/>
                <a:cs typeface="Arial" panose="020B0604020202020204" pitchFamily="34" charset="0"/>
              </a:rPr>
              <a:t>Barn trenger faste rammer og forutsigbarhet. Vi skal være tydelige, veiledende, engasjerte og planlegge for gode dager for barna.</a:t>
            </a:r>
            <a:endParaRPr lang="nb-NO" altLang="nb-NO" sz="900" dirty="0">
              <a:latin typeface="+mj-lt"/>
            </a:endParaRPr>
          </a:p>
          <a:p>
            <a:pPr defTabSz="914400" eaLnBrk="0" fontAlgn="base" hangingPunct="0">
              <a:spcBef>
                <a:spcPct val="0"/>
              </a:spcBef>
              <a:spcAft>
                <a:spcPct val="0"/>
              </a:spcAft>
            </a:pPr>
            <a:r>
              <a:rPr lang="nb-NO" altLang="nb-NO" sz="900" dirty="0">
                <a:solidFill>
                  <a:srgbClr val="000000"/>
                </a:solidFill>
                <a:latin typeface="+mj-lt"/>
                <a:ea typeface="Times New Roman" panose="02020603050405020304" pitchFamily="18" charset="0"/>
                <a:cs typeface="Arial" panose="020B0604020202020204" pitchFamily="34" charset="0"/>
              </a:rPr>
              <a:t> </a:t>
            </a:r>
            <a:endParaRPr lang="nb-NO" altLang="nb-NO" sz="900" dirty="0">
              <a:latin typeface="+mj-lt"/>
            </a:endParaRPr>
          </a:p>
          <a:p>
            <a:pPr defTabSz="914400" eaLnBrk="0" fontAlgn="base" hangingPunct="0">
              <a:spcBef>
                <a:spcPct val="0"/>
              </a:spcBef>
              <a:spcAft>
                <a:spcPct val="0"/>
              </a:spcAft>
            </a:pPr>
            <a:endParaRPr lang="nb-NO" altLang="nb-NO" sz="900" dirty="0">
              <a:latin typeface="+mj-lt"/>
            </a:endParaRPr>
          </a:p>
        </p:txBody>
      </p:sp>
      <p:sp>
        <p:nvSpPr>
          <p:cNvPr id="4" name="Text Box 2"/>
          <p:cNvSpPr txBox="1">
            <a:spLocks noChangeArrowheads="1"/>
          </p:cNvSpPr>
          <p:nvPr/>
        </p:nvSpPr>
        <p:spPr bwMode="auto">
          <a:xfrm>
            <a:off x="1730693" y="2897074"/>
            <a:ext cx="8686800" cy="1438275"/>
          </a:xfrm>
          <a:prstGeom prst="rect">
            <a:avLst/>
          </a:prstGeom>
          <a:solidFill>
            <a:srgbClr val="C5E0B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914400" eaLnBrk="0" fontAlgn="base" hangingPunct="0">
              <a:spcBef>
                <a:spcPct val="0"/>
              </a:spcBef>
              <a:spcAft>
                <a:spcPct val="0"/>
              </a:spcAft>
            </a:pPr>
            <a:r>
              <a:rPr lang="nb-NO" altLang="nb-NO" sz="900" b="1" dirty="0">
                <a:solidFill>
                  <a:srgbClr val="000000"/>
                </a:solidFill>
                <a:ea typeface="Times New Roman" panose="02020603050405020304" pitchFamily="18" charset="0"/>
                <a:cs typeface="Arial" panose="020B0604020202020204" pitchFamily="34" charset="0"/>
              </a:rPr>
              <a:t>Barna som pedagog</a:t>
            </a:r>
          </a:p>
          <a:p>
            <a:pPr defTabSz="914400" eaLnBrk="0" fontAlgn="base" hangingPunct="0">
              <a:spcBef>
                <a:spcPct val="0"/>
              </a:spcBef>
              <a:spcAft>
                <a:spcPct val="0"/>
              </a:spcAft>
            </a:pPr>
            <a:endParaRPr lang="nb-NO" altLang="nb-NO" sz="900" dirty="0"/>
          </a:p>
          <a:p>
            <a:pPr marL="171450" indent="-171450" defTabSz="914400" eaLnBrk="0" fontAlgn="base" hangingPunct="0">
              <a:spcBef>
                <a:spcPct val="0"/>
              </a:spcBef>
              <a:spcAft>
                <a:spcPct val="0"/>
              </a:spcAft>
              <a:buFontTx/>
              <a:buChar char="-"/>
            </a:pPr>
            <a:r>
              <a:rPr lang="nb-NO" altLang="nb-NO" sz="900" dirty="0">
                <a:solidFill>
                  <a:srgbClr val="000000"/>
                </a:solidFill>
                <a:ea typeface="Times New Roman" panose="02020603050405020304" pitchFamily="18" charset="0"/>
                <a:cs typeface="Arial" panose="020B0604020202020204" pitchFamily="34" charset="0"/>
              </a:rPr>
              <a:t>Barn er aktive, kompetente og ressurssterke individer med en egen lyst og kraft til å lære, vokse og utvikle seg. Barna lærer av hverandres teorier og ideer, i lek og utforsking av omgivelsene. </a:t>
            </a:r>
            <a:endParaRPr lang="nb-NO" altLang="nb-NO" sz="900" dirty="0"/>
          </a:p>
          <a:p>
            <a:pPr marL="171450" indent="-171450" defTabSz="914400" eaLnBrk="0" fontAlgn="base" hangingPunct="0">
              <a:spcBef>
                <a:spcPct val="0"/>
              </a:spcBef>
              <a:spcAft>
                <a:spcPct val="0"/>
              </a:spcAft>
              <a:buFontTx/>
              <a:buChar char="-"/>
            </a:pPr>
            <a:r>
              <a:rPr lang="nb-NO" altLang="nb-NO" sz="900" dirty="0">
                <a:solidFill>
                  <a:srgbClr val="000000"/>
                </a:solidFill>
                <a:ea typeface="Times New Roman" panose="02020603050405020304" pitchFamily="18" charset="0"/>
                <a:cs typeface="Arial" panose="020B0604020202020204" pitchFamily="34" charset="0"/>
              </a:rPr>
              <a:t>Mennesket lærer ikke bare med hodet, men med hele kroppen, med alle sansene. Barna ser, de lukter, lukker øynene og lytter, beveger seg i mange omgivelser, og slik lærer de om verden.</a:t>
            </a:r>
            <a:endParaRPr lang="nb-NO" altLang="nb-NO" sz="900" dirty="0"/>
          </a:p>
          <a:p>
            <a:pPr marL="171450" indent="-171450" defTabSz="914400" eaLnBrk="0" fontAlgn="base" hangingPunct="0">
              <a:spcBef>
                <a:spcPct val="0"/>
              </a:spcBef>
              <a:spcAft>
                <a:spcPct val="0"/>
              </a:spcAft>
              <a:buFontTx/>
              <a:buChar char="-"/>
            </a:pPr>
            <a:r>
              <a:rPr lang="nb-NO" altLang="nb-NO" sz="900" dirty="0">
                <a:solidFill>
                  <a:srgbClr val="000000"/>
                </a:solidFill>
                <a:ea typeface="Times New Roman" panose="02020603050405020304" pitchFamily="18" charset="0"/>
                <a:cs typeface="Arial" panose="020B0604020202020204" pitchFamily="34" charset="0"/>
              </a:rPr>
              <a:t>Barna skal få lov til å gjøre seg ulike erfaringer, delta i smågrupper med felles lek, og slik få øye på seg selv og andre som kompetente og ressurssterke.</a:t>
            </a:r>
            <a:endParaRPr lang="nb-NO" altLang="nb-NO" sz="900" dirty="0"/>
          </a:p>
          <a:p>
            <a:pPr marL="171450" indent="-171450" defTabSz="914400" eaLnBrk="0" fontAlgn="base" hangingPunct="0">
              <a:spcBef>
                <a:spcPct val="0"/>
              </a:spcBef>
              <a:spcAft>
                <a:spcPct val="0"/>
              </a:spcAft>
              <a:buFontTx/>
              <a:buChar char="-"/>
            </a:pPr>
            <a:r>
              <a:rPr lang="nb-NO" altLang="nb-NO" sz="900" dirty="0">
                <a:solidFill>
                  <a:srgbClr val="000000"/>
                </a:solidFill>
                <a:ea typeface="Times New Roman" panose="02020603050405020304" pitchFamily="18" charset="0"/>
                <a:cs typeface="Arial" panose="020B0604020202020204" pitchFamily="34" charset="0"/>
              </a:rPr>
              <a:t>Gode og nære relasjoner mellom barna, og mellom barn og voksne, har stor betydning for barns trivsel. Trivsel er viktig for læring og utvikling.</a:t>
            </a:r>
            <a:endParaRPr lang="nb-NO" altLang="nb-NO" sz="900" dirty="0"/>
          </a:p>
          <a:p>
            <a:pPr defTabSz="914400" eaLnBrk="0" fontAlgn="base" hangingPunct="0">
              <a:spcBef>
                <a:spcPct val="0"/>
              </a:spcBef>
              <a:spcAft>
                <a:spcPct val="0"/>
              </a:spcAft>
            </a:pPr>
            <a:r>
              <a:rPr lang="nb-NO" altLang="nb-NO" sz="900" dirty="0">
                <a:solidFill>
                  <a:srgbClr val="000000"/>
                </a:solidFill>
                <a:ea typeface="Times New Roman" panose="02020603050405020304" pitchFamily="18" charset="0"/>
                <a:cs typeface="Arial" panose="020B0604020202020204" pitchFamily="34" charset="0"/>
              </a:rPr>
              <a:t> </a:t>
            </a:r>
            <a:endParaRPr lang="nb-NO" altLang="nb-NO" sz="900" dirty="0"/>
          </a:p>
          <a:p>
            <a:pPr defTabSz="914400" eaLnBrk="0" fontAlgn="base" hangingPunct="0">
              <a:spcBef>
                <a:spcPct val="0"/>
              </a:spcBef>
              <a:spcAft>
                <a:spcPct val="0"/>
              </a:spcAft>
            </a:pPr>
            <a:endParaRPr lang="nb-NO" altLang="nb-NO" sz="900" dirty="0"/>
          </a:p>
        </p:txBody>
      </p:sp>
      <p:sp>
        <p:nvSpPr>
          <p:cNvPr id="5" name="Text Box 3"/>
          <p:cNvSpPr txBox="1">
            <a:spLocks noChangeArrowheads="1"/>
          </p:cNvSpPr>
          <p:nvPr/>
        </p:nvSpPr>
        <p:spPr bwMode="auto">
          <a:xfrm>
            <a:off x="1730693" y="4596938"/>
            <a:ext cx="8686800" cy="1790700"/>
          </a:xfrm>
          <a:prstGeom prst="rect">
            <a:avLst/>
          </a:prstGeom>
          <a:solidFill>
            <a:srgbClr val="C5E0B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914400" eaLnBrk="0" fontAlgn="base" hangingPunct="0">
              <a:spcBef>
                <a:spcPct val="0"/>
              </a:spcBef>
              <a:spcAft>
                <a:spcPct val="0"/>
              </a:spcAft>
            </a:pPr>
            <a:r>
              <a:rPr lang="nb-NO" altLang="nb-NO" sz="900" b="1" dirty="0">
                <a:solidFill>
                  <a:srgbClr val="000000"/>
                </a:solidFill>
                <a:ea typeface="Times New Roman" panose="02020603050405020304" pitchFamily="18" charset="0"/>
                <a:cs typeface="Arial" panose="020B0604020202020204" pitchFamily="34" charset="0"/>
              </a:rPr>
              <a:t>Det fysiske miljøet som pedagog</a:t>
            </a:r>
          </a:p>
          <a:p>
            <a:pPr defTabSz="914400" eaLnBrk="0" fontAlgn="base" hangingPunct="0">
              <a:spcBef>
                <a:spcPct val="0"/>
              </a:spcBef>
              <a:spcAft>
                <a:spcPct val="0"/>
              </a:spcAft>
            </a:pPr>
            <a:endParaRPr lang="nb-NO" altLang="nb-NO" sz="900" dirty="0">
              <a:latin typeface="+mj-lt"/>
            </a:endParaRPr>
          </a:p>
          <a:p>
            <a:pPr marL="171450" indent="-171450" defTabSz="914400" eaLnBrk="0" fontAlgn="base" hangingPunct="0">
              <a:spcBef>
                <a:spcPct val="0"/>
              </a:spcBef>
              <a:spcAft>
                <a:spcPct val="0"/>
              </a:spcAft>
              <a:buFontTx/>
              <a:buChar char="-"/>
            </a:pPr>
            <a:r>
              <a:rPr lang="nb-NO" altLang="nb-NO" sz="900" dirty="0">
                <a:solidFill>
                  <a:srgbClr val="000000"/>
                </a:solidFill>
                <a:latin typeface="+mj-lt"/>
                <a:ea typeface="Times New Roman" panose="02020603050405020304" pitchFamily="18" charset="0"/>
                <a:cs typeface="Arial" panose="020B0604020202020204" pitchFamily="34" charset="0"/>
              </a:rPr>
              <a:t>Det fysiske miljøet støtter utforsking, nysgjerrighet, samarbeid og kommunikasjon.</a:t>
            </a:r>
            <a:endParaRPr lang="nb-NO" altLang="nb-NO" sz="900" dirty="0">
              <a:latin typeface="+mj-lt"/>
            </a:endParaRPr>
          </a:p>
          <a:p>
            <a:pPr marL="171450" indent="-171450" defTabSz="914400" eaLnBrk="0" fontAlgn="base" hangingPunct="0">
              <a:spcBef>
                <a:spcPct val="0"/>
              </a:spcBef>
              <a:spcAft>
                <a:spcPct val="0"/>
              </a:spcAft>
              <a:buFontTx/>
              <a:buChar char="-"/>
            </a:pPr>
            <a:r>
              <a:rPr lang="nb-NO" altLang="nb-NO" sz="900" dirty="0">
                <a:solidFill>
                  <a:srgbClr val="000000"/>
                </a:solidFill>
                <a:latin typeface="+mj-lt"/>
                <a:ea typeface="Times New Roman" panose="02020603050405020304" pitchFamily="18" charset="0"/>
                <a:cs typeface="Arial" panose="020B0604020202020204" pitchFamily="34" charset="0"/>
              </a:rPr>
              <a:t>Barna skal møte inspirerende omgivelser og materiale, som gir dem gode muligheter til å undersøke og lære. Det fysiske miljøet må være tilrettelagt og spille på lag, slik at barnet blir kompetent i sitt eget miljø. </a:t>
            </a:r>
          </a:p>
          <a:p>
            <a:pPr marL="171450" indent="-171450" defTabSz="914400" eaLnBrk="0" fontAlgn="base" hangingPunct="0">
              <a:spcBef>
                <a:spcPct val="0"/>
              </a:spcBef>
              <a:spcAft>
                <a:spcPct val="0"/>
              </a:spcAft>
              <a:buFontTx/>
              <a:buChar char="-"/>
            </a:pPr>
            <a:r>
              <a:rPr lang="nb-NO" altLang="nb-NO" sz="900" dirty="0">
                <a:solidFill>
                  <a:srgbClr val="000000"/>
                </a:solidFill>
                <a:latin typeface="+mj-lt"/>
                <a:ea typeface="Times New Roman" panose="02020603050405020304" pitchFamily="18" charset="0"/>
                <a:cs typeface="Arial" panose="020B0604020202020204" pitchFamily="34" charset="0"/>
              </a:rPr>
              <a:t>«Å få klare selv» er viktig. Slik føler barna at de hører til, og er viktige i det sosiale fellesskapet. Det kan være ved å dekke på bordet, hente bleiene sine, være med på å rydde og lage det fint til den neste som kommer</a:t>
            </a:r>
            <a:r>
              <a:rPr lang="nb-NO" altLang="nb-NO" sz="900" dirty="0">
                <a:solidFill>
                  <a:srgbClr val="000000"/>
                </a:solidFill>
                <a:latin typeface="+mj-lt"/>
                <a:ea typeface="Times New Roman" panose="02020603050405020304" pitchFamily="18" charset="0"/>
                <a:cs typeface="Calibri" panose="020F0502020204030204" pitchFamily="34" charset="0"/>
              </a:rPr>
              <a:t>.</a:t>
            </a:r>
            <a:endParaRPr lang="nb-NO" altLang="nb-NO" sz="900" dirty="0">
              <a:latin typeface="+mj-lt"/>
            </a:endParaRPr>
          </a:p>
          <a:p>
            <a:pPr marL="171450" indent="-171450" defTabSz="914400" eaLnBrk="0" fontAlgn="base" hangingPunct="0">
              <a:spcBef>
                <a:spcPct val="0"/>
              </a:spcBef>
              <a:spcAft>
                <a:spcPct val="0"/>
              </a:spcAft>
              <a:buFontTx/>
              <a:buChar char="-"/>
            </a:pPr>
            <a:r>
              <a:rPr lang="nb-NO" altLang="nb-NO" sz="900" dirty="0">
                <a:solidFill>
                  <a:srgbClr val="000000"/>
                </a:solidFill>
                <a:latin typeface="+mj-lt"/>
                <a:ea typeface="Times New Roman" panose="02020603050405020304" pitchFamily="18" charset="0"/>
                <a:cs typeface="Arial" panose="020B0604020202020204" pitchFamily="34" charset="0"/>
              </a:rPr>
              <a:t>Det skal være tilrettelagt og organisert for ulike møteplasser på barnas avdeling. Materialene på møteplassene skal skape undring, nysgjerrighet og ulike stemninger. Materialene skal være synlige og tilgjengelige, og variere ut fra barnegruppas interesser og behov.</a:t>
            </a:r>
            <a:endParaRPr lang="nb-NO" altLang="nb-NO" sz="900" dirty="0">
              <a:latin typeface="+mj-lt"/>
            </a:endParaRPr>
          </a:p>
          <a:p>
            <a:pPr marL="171450" indent="-171450" defTabSz="914400" eaLnBrk="0" fontAlgn="base" hangingPunct="0">
              <a:spcBef>
                <a:spcPct val="0"/>
              </a:spcBef>
              <a:spcAft>
                <a:spcPct val="0"/>
              </a:spcAft>
              <a:buFontTx/>
              <a:buChar char="-"/>
            </a:pPr>
            <a:r>
              <a:rPr lang="nb-NO" altLang="nb-NO" sz="900" dirty="0">
                <a:solidFill>
                  <a:srgbClr val="000000"/>
                </a:solidFill>
                <a:latin typeface="+mj-lt"/>
                <a:ea typeface="Times New Roman" panose="02020603050405020304" pitchFamily="18" charset="0"/>
                <a:cs typeface="Arial" panose="020B0604020202020204" pitchFamily="34" charset="0"/>
              </a:rPr>
              <a:t>Barn har medvirkning og barnets stemme, interesser og spor skal vises i miljøet.</a:t>
            </a:r>
            <a:endParaRPr lang="nb-NO" altLang="nb-NO" sz="900" dirty="0">
              <a:latin typeface="+mj-lt"/>
            </a:endParaRPr>
          </a:p>
          <a:p>
            <a:pPr defTabSz="914400" eaLnBrk="0" fontAlgn="base" hangingPunct="0">
              <a:spcBef>
                <a:spcPct val="0"/>
              </a:spcBef>
              <a:spcAft>
                <a:spcPct val="0"/>
              </a:spcAft>
            </a:pPr>
            <a:r>
              <a:rPr lang="nb-NO" altLang="nb-NO" sz="900" dirty="0">
                <a:solidFill>
                  <a:srgbClr val="000000"/>
                </a:solidFill>
                <a:latin typeface="+mj-lt"/>
                <a:ea typeface="Times New Roman" panose="02020603050405020304" pitchFamily="18" charset="0"/>
                <a:cs typeface="Calibri" panose="020F0502020204030204" pitchFamily="34" charset="0"/>
              </a:rPr>
              <a:t> </a:t>
            </a:r>
            <a:endParaRPr lang="nb-NO" altLang="nb-NO" sz="900" dirty="0">
              <a:latin typeface="+mj-lt"/>
            </a:endParaRPr>
          </a:p>
          <a:p>
            <a:pPr defTabSz="914400" eaLnBrk="0" fontAlgn="base" hangingPunct="0">
              <a:spcBef>
                <a:spcPct val="0"/>
              </a:spcBef>
              <a:spcAft>
                <a:spcPct val="0"/>
              </a:spcAft>
            </a:pPr>
            <a:endParaRPr lang="nb-NO" altLang="nb-NO" sz="900" dirty="0">
              <a:latin typeface="+mj-lt"/>
            </a:endParaRPr>
          </a:p>
        </p:txBody>
      </p:sp>
      <p:sp>
        <p:nvSpPr>
          <p:cNvPr id="6" name="Rectangle 4"/>
          <p:cNvSpPr>
            <a:spLocks noChangeArrowheads="1"/>
          </p:cNvSpPr>
          <p:nvPr/>
        </p:nvSpPr>
        <p:spPr bwMode="auto">
          <a:xfrm>
            <a:off x="1930198" y="569746"/>
            <a:ext cx="378020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lang="nb-NO" altLang="nb-NO" sz="1400" b="1" dirty="0">
                <a:latin typeface="+mj-lt"/>
                <a:ea typeface="Times New Roman" panose="02020603050405020304" pitchFamily="18" charset="0"/>
                <a:cs typeface="Arial" panose="020B0604020202020204" pitchFamily="34" charset="0"/>
              </a:rPr>
              <a:t>4.3 De 3 pedagogene</a:t>
            </a:r>
          </a:p>
          <a:p>
            <a:pPr defTabSz="914400" eaLnBrk="0" fontAlgn="base" hangingPunct="0">
              <a:spcBef>
                <a:spcPct val="0"/>
              </a:spcBef>
              <a:spcAft>
                <a:spcPct val="0"/>
              </a:spcAft>
            </a:pPr>
            <a:endParaRPr lang="nb-NO" altLang="nb-NO" sz="900" dirty="0">
              <a:latin typeface="+mj-lt"/>
              <a:cs typeface="Arial" panose="020B0604020202020204" pitchFamily="34" charset="0"/>
            </a:endParaRPr>
          </a:p>
          <a:p>
            <a:pPr defTabSz="914400" eaLnBrk="0" fontAlgn="base" hangingPunct="0">
              <a:spcBef>
                <a:spcPct val="0"/>
              </a:spcBef>
              <a:spcAft>
                <a:spcPct val="0"/>
              </a:spcAft>
            </a:pPr>
            <a:r>
              <a:rPr lang="nb-NO" altLang="nb-NO" sz="900" dirty="0">
                <a:latin typeface="+mj-lt"/>
                <a:cs typeface="Arial" panose="020B0604020202020204" pitchFamily="34" charset="0"/>
              </a:rPr>
              <a:t>Som i Reggio Emilia filosofien tenker vi på </a:t>
            </a:r>
            <a:r>
              <a:rPr lang="nb-NO" altLang="nb-NO" sz="900" dirty="0" err="1">
                <a:latin typeface="+mj-lt"/>
                <a:cs typeface="Arial" panose="020B0604020202020204" pitchFamily="34" charset="0"/>
              </a:rPr>
              <a:t>Fjelltun</a:t>
            </a:r>
            <a:r>
              <a:rPr lang="nb-NO" altLang="nb-NO" sz="900" dirty="0">
                <a:latin typeface="+mj-lt"/>
                <a:cs typeface="Arial" panose="020B0604020202020204" pitchFamily="34" charset="0"/>
              </a:rPr>
              <a:t> at det finnes tre pedagoger</a:t>
            </a:r>
            <a:endParaRPr lang="nb-NO" altLang="nb-NO" sz="900" dirty="0">
              <a:latin typeface="+mj-lt"/>
            </a:endParaRPr>
          </a:p>
        </p:txBody>
      </p:sp>
      <p:sp>
        <p:nvSpPr>
          <p:cNvPr id="8" name="Plassholder for lysbildenummer 7"/>
          <p:cNvSpPr>
            <a:spLocks noGrp="1"/>
          </p:cNvSpPr>
          <p:nvPr>
            <p:ph type="sldNum" sz="quarter" idx="12"/>
          </p:nvPr>
        </p:nvSpPr>
        <p:spPr/>
        <p:txBody>
          <a:bodyPr/>
          <a:lstStyle/>
          <a:p>
            <a:fld id="{4FEA28DB-231A-47A9-A2E4-B79456C41DE1}" type="slidenum">
              <a:rPr lang="nb-NO" smtClean="0"/>
              <a:t>11</a:t>
            </a:fld>
            <a:endParaRPr lang="nb-NO"/>
          </a:p>
        </p:txBody>
      </p:sp>
    </p:spTree>
    <p:extLst>
      <p:ext uri="{BB962C8B-B14F-4D97-AF65-F5344CB8AC3E}">
        <p14:creationId xmlns:p14="http://schemas.microsoft.com/office/powerpoint/2010/main" val="468305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Sylinder 2"/>
          <p:cNvSpPr txBox="1"/>
          <p:nvPr/>
        </p:nvSpPr>
        <p:spPr>
          <a:xfrm>
            <a:off x="2650124" y="631574"/>
            <a:ext cx="6566221" cy="2523768"/>
          </a:xfrm>
          <a:prstGeom prst="rect">
            <a:avLst/>
          </a:prstGeom>
          <a:noFill/>
        </p:spPr>
        <p:txBody>
          <a:bodyPr wrap="square" rtlCol="0">
            <a:spAutoFit/>
          </a:bodyPr>
          <a:lstStyle/>
          <a:p>
            <a:r>
              <a:rPr lang="nb-NO" sz="1400" b="1" dirty="0">
                <a:latin typeface="+mj-lt"/>
              </a:rPr>
              <a:t>4.4 Lek</a:t>
            </a:r>
          </a:p>
          <a:p>
            <a:endParaRPr lang="nb-NO" sz="900" dirty="0">
              <a:latin typeface="+mj-lt"/>
            </a:endParaRPr>
          </a:p>
          <a:p>
            <a:pPr lvl="0"/>
            <a:r>
              <a:rPr lang="nb-NO" sz="900" dirty="0">
                <a:latin typeface="+mj-lt"/>
              </a:rPr>
              <a:t>Helt fra barnet er nyfødt er det aktivt og utforskende i forhold til omgivelsene. I møter og samspill med andre mennesker skaper barnet grunnleggende holdninger til seg selv og andre.</a:t>
            </a:r>
          </a:p>
          <a:p>
            <a:r>
              <a:rPr lang="nb-NO" sz="900" dirty="0">
                <a:latin typeface="+mj-lt"/>
              </a:rPr>
              <a:t>Leken er en grunnleggende livs– og læringsform for barn og en trygg plass å utforske og bearbeide verden.  Lek blir derfor betegnet som demokratiets vugge. Selv om mye læring kan lekes inn er dette ikke lekens hovedfunksjon. Vi tenker at leken har en stor verdi i seg selv, for i leken kjennes livsglede! </a:t>
            </a:r>
          </a:p>
          <a:p>
            <a:pPr lvl="0"/>
            <a:endParaRPr lang="nb-NO" sz="900" dirty="0">
              <a:latin typeface="+mj-lt"/>
            </a:endParaRPr>
          </a:p>
          <a:p>
            <a:pPr lvl="0"/>
            <a:r>
              <a:rPr lang="nb-NO" sz="900" dirty="0">
                <a:latin typeface="+mj-lt"/>
              </a:rPr>
              <a:t>Leken gjenspeiler samfunnet og verden rundt oss, og den forteller oss noe om hva som opptar barna. I leken forhandler barna. De prøver ut sin makt og sine ferdigheter og dannes inn i fellesskapet og i vennskapsrelasjoner.</a:t>
            </a:r>
          </a:p>
          <a:p>
            <a:pPr lvl="0"/>
            <a:r>
              <a:rPr lang="nb-NO" sz="900" dirty="0">
                <a:latin typeface="+mj-lt"/>
              </a:rPr>
              <a:t>Barn lærer å forestille seg, ta andres perspektiv og uttrykke følelser og meninger i leken.</a:t>
            </a:r>
          </a:p>
          <a:p>
            <a:pPr lvl="0"/>
            <a:r>
              <a:rPr lang="nb-NO" sz="900" dirty="0">
                <a:latin typeface="+mj-lt"/>
              </a:rPr>
              <a:t>Hos oss har personalet et særlig ansvar for å observere, delta og bidra til at alle barn får oppleve glede, humor, spenning og engasjement gjennom lek.</a:t>
            </a:r>
          </a:p>
          <a:p>
            <a:pPr lvl="0"/>
            <a:endParaRPr lang="nb-NO" sz="900" dirty="0">
              <a:latin typeface="+mj-lt"/>
            </a:endParaRPr>
          </a:p>
          <a:p>
            <a:r>
              <a:rPr lang="nb-NO" sz="900" dirty="0">
                <a:latin typeface="+mj-lt"/>
              </a:rPr>
              <a:t>Personalet skal sammen med barna legge til rette det fysiske miljøet slik at det til enhver tid inspirerer til lek. Avdelingene er delt inn i soner for lek og aktiviteter. Disse endres når det er nødvendig gjennom året, i samarbeid med barna.</a:t>
            </a:r>
          </a:p>
          <a:p>
            <a:endParaRPr lang="nb-NO" sz="900" dirty="0">
              <a:latin typeface="+mj-lt"/>
            </a:endParaRPr>
          </a:p>
        </p:txBody>
      </p:sp>
      <p:sp>
        <p:nvSpPr>
          <p:cNvPr id="5" name="Plassholder for lysbildenummer 4"/>
          <p:cNvSpPr>
            <a:spLocks noGrp="1"/>
          </p:cNvSpPr>
          <p:nvPr>
            <p:ph type="sldNum" sz="quarter" idx="12"/>
          </p:nvPr>
        </p:nvSpPr>
        <p:spPr/>
        <p:txBody>
          <a:bodyPr/>
          <a:lstStyle/>
          <a:p>
            <a:fld id="{4FEA28DB-231A-47A9-A2E4-B79456C41DE1}" type="slidenum">
              <a:rPr lang="nb-NO" smtClean="0"/>
              <a:t>12</a:t>
            </a:fld>
            <a:endParaRPr lang="nb-NO"/>
          </a:p>
        </p:txBody>
      </p:sp>
    </p:spTree>
    <p:extLst>
      <p:ext uri="{BB962C8B-B14F-4D97-AF65-F5344CB8AC3E}">
        <p14:creationId xmlns:p14="http://schemas.microsoft.com/office/powerpoint/2010/main" val="2618246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boks 2"/>
          <p:cNvSpPr txBox="1">
            <a:spLocks noChangeArrowheads="1"/>
          </p:cNvSpPr>
          <p:nvPr/>
        </p:nvSpPr>
        <p:spPr bwMode="auto">
          <a:xfrm>
            <a:off x="878542" y="1218265"/>
            <a:ext cx="5065058" cy="2108873"/>
          </a:xfrm>
          <a:prstGeom prst="rect">
            <a:avLst/>
          </a:prstGeom>
          <a:solidFill>
            <a:srgbClr val="C5E0B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914400" eaLnBrk="0" fontAlgn="base" hangingPunct="0">
              <a:spcBef>
                <a:spcPct val="0"/>
              </a:spcBef>
              <a:spcAft>
                <a:spcPct val="0"/>
              </a:spcAft>
            </a:pPr>
            <a:r>
              <a:rPr lang="nb-NO" altLang="nb-NO" sz="900" dirty="0">
                <a:solidFill>
                  <a:srgbClr val="000000"/>
                </a:solidFill>
                <a:latin typeface="+mj-lt"/>
                <a:ea typeface="Times New Roman" panose="02020603050405020304" pitchFamily="18" charset="0"/>
                <a:cs typeface="Arial" panose="020B0604020202020204" pitchFamily="34" charset="0"/>
              </a:rPr>
              <a:t>Barn skal delta i smågrupper i løpet av dagen  Under måltidet, påkledningen, stell, lek, prosjekt, turer og aktivitet. Smågruppene gir oss mulighet til å være tett på, lytte og se hvert enkelt barn og den lille gruppen sammen. Det pedagogiske innholdet for enkeltbarnet og barnegruppa planlegges med bakgrunn i våre</a:t>
            </a:r>
            <a:r>
              <a:rPr lang="nb-NO" altLang="nb-NO" sz="900" dirty="0">
                <a:solidFill>
                  <a:srgbClr val="000000"/>
                </a:solidFill>
                <a:latin typeface="+mj-lt"/>
                <a:ea typeface="Times New Roman" panose="02020603050405020304" pitchFamily="18" charset="0"/>
                <a:cs typeface="Calibri" panose="020F0502020204030204" pitchFamily="34" charset="0"/>
              </a:rPr>
              <a:t> </a:t>
            </a:r>
            <a:r>
              <a:rPr lang="nb-NO" altLang="nb-NO" sz="900" dirty="0">
                <a:solidFill>
                  <a:srgbClr val="000000"/>
                </a:solidFill>
                <a:latin typeface="+mj-lt"/>
                <a:ea typeface="Times New Roman" panose="02020603050405020304" pitchFamily="18" charset="0"/>
                <a:cs typeface="Arial" panose="020B0604020202020204" pitchFamily="34" charset="0"/>
              </a:rPr>
              <a:t>observasjoner/dokumentasjoner, barnas tanker og interesser og refleksjoner rundt dette.</a:t>
            </a:r>
          </a:p>
          <a:p>
            <a:pPr defTabSz="914400" eaLnBrk="0" fontAlgn="base" hangingPunct="0">
              <a:spcBef>
                <a:spcPct val="0"/>
              </a:spcBef>
              <a:spcAft>
                <a:spcPct val="0"/>
              </a:spcAft>
            </a:pPr>
            <a:endParaRPr lang="nb-NO" altLang="nb-NO" sz="900" dirty="0">
              <a:latin typeface="+mj-lt"/>
            </a:endParaRPr>
          </a:p>
          <a:p>
            <a:pPr defTabSz="914400" eaLnBrk="0" fontAlgn="base" hangingPunct="0">
              <a:spcBef>
                <a:spcPct val="0"/>
              </a:spcBef>
              <a:spcAft>
                <a:spcPct val="0"/>
              </a:spcAft>
            </a:pPr>
            <a:r>
              <a:rPr lang="nb-NO" altLang="nb-NO" sz="900" dirty="0">
                <a:latin typeface="+mj-lt"/>
              </a:rPr>
              <a:t>Medlemmene i de ulike gruppene kan være både planlagte og mer spontane sammensetninger basert på alder, vennskap, interesser eller behov.</a:t>
            </a:r>
          </a:p>
          <a:p>
            <a:pPr defTabSz="914400" eaLnBrk="0" fontAlgn="base" hangingPunct="0">
              <a:spcBef>
                <a:spcPct val="0"/>
              </a:spcBef>
              <a:spcAft>
                <a:spcPct val="0"/>
              </a:spcAft>
            </a:pPr>
            <a:endParaRPr lang="nb-NO" altLang="nb-NO" sz="900" dirty="0">
              <a:latin typeface="+mj-lt"/>
            </a:endParaRPr>
          </a:p>
          <a:p>
            <a:pPr defTabSz="914400" eaLnBrk="0" fontAlgn="base" hangingPunct="0">
              <a:spcBef>
                <a:spcPct val="0"/>
              </a:spcBef>
              <a:spcAft>
                <a:spcPct val="0"/>
              </a:spcAft>
            </a:pPr>
            <a:r>
              <a:rPr lang="nb-NO" altLang="nb-NO" sz="900" dirty="0">
                <a:solidFill>
                  <a:srgbClr val="000000"/>
                </a:solidFill>
                <a:latin typeface="+mj-lt"/>
                <a:ea typeface="Times New Roman" panose="02020603050405020304" pitchFamily="18" charset="0"/>
                <a:cs typeface="Arial" panose="020B0604020202020204" pitchFamily="34" charset="0"/>
              </a:rPr>
              <a:t>Å være i en liten gruppe gir barna større mulighet til å erfare at andre tenker ulikt en selv, bli inspirert og få erfaring med å inspirere andre med det de gjør og tenker.</a:t>
            </a:r>
            <a:endParaRPr lang="nb-NO" altLang="nb-NO" sz="900" dirty="0">
              <a:latin typeface="+mj-lt"/>
            </a:endParaRPr>
          </a:p>
          <a:p>
            <a:pPr defTabSz="914400" eaLnBrk="0" fontAlgn="base" hangingPunct="0">
              <a:spcBef>
                <a:spcPct val="0"/>
              </a:spcBef>
              <a:spcAft>
                <a:spcPct val="0"/>
              </a:spcAft>
            </a:pPr>
            <a:endParaRPr lang="nb-NO" altLang="nb-NO" sz="600" dirty="0">
              <a:latin typeface="+mj-lt"/>
            </a:endParaRPr>
          </a:p>
        </p:txBody>
      </p:sp>
      <p:sp>
        <p:nvSpPr>
          <p:cNvPr id="3" name="Text Box 2"/>
          <p:cNvSpPr txBox="1">
            <a:spLocks noChangeArrowheads="1"/>
          </p:cNvSpPr>
          <p:nvPr/>
        </p:nvSpPr>
        <p:spPr bwMode="auto">
          <a:xfrm>
            <a:off x="886013" y="3867773"/>
            <a:ext cx="5065058" cy="2533650"/>
          </a:xfrm>
          <a:prstGeom prst="rect">
            <a:avLst/>
          </a:prstGeom>
          <a:solidFill>
            <a:srgbClr val="C5E0B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nb-NO" sz="900" dirty="0">
                <a:latin typeface="+mj-lt"/>
              </a:rPr>
              <a:t>I Reggio Emilia har atelieret en sentral plass i barnehagen. </a:t>
            </a:r>
          </a:p>
          <a:p>
            <a:endParaRPr lang="nb-NO" sz="900" dirty="0">
              <a:latin typeface="+mj-lt"/>
            </a:endParaRPr>
          </a:p>
          <a:p>
            <a:r>
              <a:rPr lang="nb-NO" sz="900" dirty="0">
                <a:latin typeface="+mj-lt"/>
              </a:rPr>
              <a:t>På Fjelltun har vi derfor atelier på begge avdelingene og her har vi fokus på fordypning i hverdagsprosjekter og i lengre </a:t>
            </a:r>
            <a:r>
              <a:rPr lang="nb-NO" sz="900" dirty="0" err="1">
                <a:latin typeface="+mj-lt"/>
              </a:rPr>
              <a:t>undringsprosjekter</a:t>
            </a:r>
            <a:r>
              <a:rPr lang="nb-NO" sz="900" dirty="0">
                <a:latin typeface="+mj-lt"/>
              </a:rPr>
              <a:t>. Atelieret er åpen hele dagen, og her kan barna bruke det fritt til </a:t>
            </a:r>
            <a:r>
              <a:rPr lang="nb-NO" sz="900" dirty="0" err="1">
                <a:latin typeface="+mj-lt"/>
              </a:rPr>
              <a:t>f.eks</a:t>
            </a:r>
            <a:r>
              <a:rPr lang="nb-NO" sz="900" dirty="0">
                <a:latin typeface="+mj-lt"/>
              </a:rPr>
              <a:t> tegning, klipping, </a:t>
            </a:r>
            <a:r>
              <a:rPr lang="nb-NO" sz="900" dirty="0" err="1">
                <a:latin typeface="+mj-lt"/>
              </a:rPr>
              <a:t>perling</a:t>
            </a:r>
            <a:r>
              <a:rPr lang="nb-NO" sz="900" dirty="0">
                <a:latin typeface="+mj-lt"/>
              </a:rPr>
              <a:t>, liming, leire og studier med lupe/digitale verktøy mm. Vi ser at tilgjengelighet til enhver tid gjør at de skapende virksomhetene får en større plass i hverdagen.</a:t>
            </a:r>
          </a:p>
          <a:p>
            <a:endParaRPr lang="nb-NO" sz="900" dirty="0">
              <a:latin typeface="+mj-lt"/>
            </a:endParaRPr>
          </a:p>
          <a:p>
            <a:r>
              <a:rPr lang="nb-NO" sz="900" dirty="0">
                <a:latin typeface="+mj-lt"/>
              </a:rPr>
              <a:t>Atelieret brukes også i smågrupper i forbindelse med prosjekt. Vi tenker at det er viktig at de ulike atelierene er tilpasset de ulike aldersgruppene og at disse viser tydelig progresjon i både material og innredning. Atelieret for ettåringene vil derfor se ulikt ut og inneholde ulikt materiale enn det som de eldste barna på </a:t>
            </a:r>
            <a:r>
              <a:rPr lang="nb-NO" sz="900" dirty="0" err="1">
                <a:latin typeface="+mj-lt"/>
              </a:rPr>
              <a:t>Lillesetra</a:t>
            </a:r>
            <a:r>
              <a:rPr lang="nb-NO" sz="900" dirty="0">
                <a:latin typeface="+mj-lt"/>
              </a:rPr>
              <a:t> har.  </a:t>
            </a:r>
            <a:r>
              <a:rPr lang="nb-NO" altLang="nb-NO" sz="900" dirty="0">
                <a:latin typeface="+mj-lt"/>
                <a:ea typeface="Times New Roman" panose="02020603050405020304" pitchFamily="18" charset="0"/>
                <a:cs typeface="Arial" panose="020B0604020202020204" pitchFamily="34" charset="0"/>
              </a:rPr>
              <a:t>Når vi jobber med ulike prosjekt er alltid atelieret en del av prosjektet, og en del av hundrespråkligheten. Det bidrar til at barna får gjøre på ulike måter, skape mening og forstå sammenhenger i livet.  </a:t>
            </a:r>
          </a:p>
          <a:p>
            <a:endParaRPr lang="nb-NO" altLang="nb-NO" sz="900" dirty="0">
              <a:latin typeface="+mj-lt"/>
              <a:cs typeface="Arial" panose="020B0604020202020204" pitchFamily="34" charset="0"/>
            </a:endParaRPr>
          </a:p>
          <a:p>
            <a:r>
              <a:rPr lang="nb-NO" altLang="nb-NO" sz="900" dirty="0">
                <a:latin typeface="+mj-lt"/>
                <a:cs typeface="Arial" panose="020B0604020202020204" pitchFamily="34" charset="0"/>
              </a:rPr>
              <a:t>Vi tenker også på hele barnehagen som et stort atelier, der undringen og utforskingen som kjennetegner ateliervirksomhet også skal være tilstede i de andre møteplassene på avdelingene. </a:t>
            </a:r>
            <a:endParaRPr lang="nb-NO" altLang="nb-NO" sz="900" dirty="0">
              <a:latin typeface="+mj-lt"/>
            </a:endParaRPr>
          </a:p>
          <a:p>
            <a:pPr defTabSz="914400" eaLnBrk="0" fontAlgn="base" hangingPunct="0">
              <a:spcBef>
                <a:spcPct val="0"/>
              </a:spcBef>
              <a:spcAft>
                <a:spcPct val="0"/>
              </a:spcAft>
            </a:pPr>
            <a:endParaRPr lang="nb-NO" altLang="nb-NO" sz="900" dirty="0">
              <a:latin typeface="+mj-lt"/>
              <a:cs typeface="Arial" panose="020B0604020202020204" pitchFamily="34" charset="0"/>
            </a:endParaRPr>
          </a:p>
        </p:txBody>
      </p:sp>
      <p:sp>
        <p:nvSpPr>
          <p:cNvPr id="4" name="Text Box 3"/>
          <p:cNvSpPr txBox="1">
            <a:spLocks noChangeArrowheads="1"/>
          </p:cNvSpPr>
          <p:nvPr/>
        </p:nvSpPr>
        <p:spPr bwMode="auto">
          <a:xfrm>
            <a:off x="6248402" y="1218265"/>
            <a:ext cx="5405715" cy="2077945"/>
          </a:xfrm>
          <a:prstGeom prst="rect">
            <a:avLst/>
          </a:prstGeom>
          <a:solidFill>
            <a:srgbClr val="C5E0B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914400" eaLnBrk="0" fontAlgn="base" hangingPunct="0">
              <a:spcBef>
                <a:spcPct val="0"/>
              </a:spcBef>
              <a:spcAft>
                <a:spcPct val="0"/>
              </a:spcAft>
            </a:pPr>
            <a:r>
              <a:rPr lang="nb-NO" altLang="nb-NO" sz="900" dirty="0">
                <a:latin typeface="+mj-lt"/>
                <a:ea typeface="Times New Roman" panose="02020603050405020304" pitchFamily="18" charset="0"/>
                <a:cs typeface="Arial" panose="020B0604020202020204" pitchFamily="34" charset="0"/>
              </a:rPr>
              <a:t>Loris </a:t>
            </a:r>
            <a:r>
              <a:rPr lang="nb-NO" altLang="nb-NO" sz="900" dirty="0" err="1">
                <a:latin typeface="+mj-lt"/>
                <a:ea typeface="Times New Roman" panose="02020603050405020304" pitchFamily="18" charset="0"/>
                <a:cs typeface="Arial" panose="020B0604020202020204" pitchFamily="34" charset="0"/>
              </a:rPr>
              <a:t>Malaguzzi</a:t>
            </a:r>
            <a:r>
              <a:rPr lang="nb-NO" altLang="nb-NO" sz="900" dirty="0">
                <a:latin typeface="+mj-lt"/>
                <a:ea typeface="Times New Roman" panose="02020603050405020304" pitchFamily="18" charset="0"/>
                <a:cs typeface="Arial" panose="020B0604020202020204" pitchFamily="34" charset="0"/>
              </a:rPr>
              <a:t>, grunnleggeren av Reggio Emilia filosofien har en gang sagt; Et barn har hundre språk, men frarøves nittini. Han mente at i vår vestlige verden vektlegges det skrevne og det talte språket i for stor grad. For vi lærer ikke bare med hodet, vi snakker ikke bare med munnen, men med hele kroppen, med alle sansene våre. </a:t>
            </a:r>
          </a:p>
          <a:p>
            <a:pPr defTabSz="914400" eaLnBrk="0" fontAlgn="base" hangingPunct="0">
              <a:spcBef>
                <a:spcPct val="0"/>
              </a:spcBef>
              <a:spcAft>
                <a:spcPct val="0"/>
              </a:spcAft>
            </a:pPr>
            <a:endParaRPr lang="nb-NO" altLang="nb-NO" sz="900" dirty="0">
              <a:latin typeface="+mj-lt"/>
              <a:ea typeface="Times New Roman" panose="02020603050405020304" pitchFamily="18" charset="0"/>
              <a:cs typeface="Arial" panose="020B0604020202020204" pitchFamily="34" charset="0"/>
            </a:endParaRPr>
          </a:p>
          <a:p>
            <a:pPr defTabSz="914400" eaLnBrk="0" fontAlgn="base" hangingPunct="0">
              <a:spcBef>
                <a:spcPct val="0"/>
              </a:spcBef>
              <a:spcAft>
                <a:spcPct val="0"/>
              </a:spcAft>
            </a:pPr>
            <a:r>
              <a:rPr lang="nb-NO" altLang="nb-NO" sz="900" dirty="0">
                <a:latin typeface="+mj-lt"/>
                <a:ea typeface="Times New Roman" panose="02020603050405020304" pitchFamily="18" charset="0"/>
                <a:cs typeface="Arial" panose="020B0604020202020204" pitchFamily="34" charset="0"/>
              </a:rPr>
              <a:t>Ved å gi rom for fordypning og skapende virksomhet bidrar vi til å utvikle barns hundre språk. Det må danses, løpes, males, synges, balanseres, klatres, bygges, </a:t>
            </a:r>
            <a:r>
              <a:rPr lang="nb-NO" altLang="nb-NO" sz="900" dirty="0" err="1">
                <a:latin typeface="+mj-lt"/>
                <a:ea typeface="Times New Roman" panose="02020603050405020304" pitchFamily="18" charset="0"/>
                <a:cs typeface="Arial" panose="020B0604020202020204" pitchFamily="34" charset="0"/>
              </a:rPr>
              <a:t>knaes</a:t>
            </a:r>
            <a:r>
              <a:rPr lang="nb-NO" altLang="nb-NO" sz="900" dirty="0">
                <a:latin typeface="+mj-lt"/>
                <a:ea typeface="Times New Roman" panose="02020603050405020304" pitchFamily="18" charset="0"/>
                <a:cs typeface="Arial" panose="020B0604020202020204" pitchFamily="34" charset="0"/>
              </a:rPr>
              <a:t> med leire, studeres med lupe, telles, føles, måles og luktes. </a:t>
            </a:r>
          </a:p>
          <a:p>
            <a:pPr defTabSz="914400" eaLnBrk="0" fontAlgn="base" hangingPunct="0">
              <a:spcBef>
                <a:spcPct val="0"/>
              </a:spcBef>
              <a:spcAft>
                <a:spcPct val="0"/>
              </a:spcAft>
            </a:pPr>
            <a:endParaRPr lang="nb-NO" altLang="nb-NO" sz="900" dirty="0">
              <a:latin typeface="+mj-lt"/>
              <a:ea typeface="Times New Roman" panose="02020603050405020304" pitchFamily="18" charset="0"/>
              <a:cs typeface="Arial" panose="020B0604020202020204" pitchFamily="34" charset="0"/>
            </a:endParaRPr>
          </a:p>
          <a:p>
            <a:pPr defTabSz="914400" eaLnBrk="0" fontAlgn="base" hangingPunct="0">
              <a:spcBef>
                <a:spcPct val="0"/>
              </a:spcBef>
              <a:spcAft>
                <a:spcPct val="0"/>
              </a:spcAft>
            </a:pPr>
            <a:r>
              <a:rPr lang="nb-NO" altLang="nb-NO" sz="900" dirty="0">
                <a:latin typeface="+mj-lt"/>
                <a:ea typeface="Times New Roman" panose="02020603050405020304" pitchFamily="18" charset="0"/>
                <a:cs typeface="Arial" panose="020B0604020202020204" pitchFamily="34" charset="0"/>
              </a:rPr>
              <a:t>Barn er ulike. De er flinke til ulike ting, og liker ulike ting. Vi skal la barna få gjøre på mange ulike måter for slik å skape sammenheng og forståelse om verden.</a:t>
            </a:r>
            <a:endParaRPr lang="nb-NO" altLang="nb-NO" dirty="0">
              <a:latin typeface="+mj-lt"/>
            </a:endParaRPr>
          </a:p>
        </p:txBody>
      </p:sp>
      <p:sp>
        <p:nvSpPr>
          <p:cNvPr id="5" name="Text Box 1"/>
          <p:cNvSpPr txBox="1">
            <a:spLocks noChangeArrowheads="1"/>
          </p:cNvSpPr>
          <p:nvPr/>
        </p:nvSpPr>
        <p:spPr bwMode="auto">
          <a:xfrm>
            <a:off x="6248402" y="3890676"/>
            <a:ext cx="5405715" cy="2523696"/>
          </a:xfrm>
          <a:prstGeom prst="rect">
            <a:avLst/>
          </a:prstGeom>
          <a:solidFill>
            <a:srgbClr val="C5E0B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914400" eaLnBrk="0" fontAlgn="base" hangingPunct="0">
              <a:spcBef>
                <a:spcPct val="0"/>
              </a:spcBef>
              <a:spcAft>
                <a:spcPct val="0"/>
              </a:spcAft>
            </a:pPr>
            <a:r>
              <a:rPr lang="nb-NO" altLang="nb-NO" sz="900" dirty="0">
                <a:latin typeface="+mj-lt"/>
                <a:ea typeface="Times New Roman" panose="02020603050405020304" pitchFamily="18" charset="0"/>
                <a:cs typeface="Arial" panose="020B0604020202020204" pitchFamily="34" charset="0"/>
              </a:rPr>
              <a:t>På </a:t>
            </a:r>
            <a:r>
              <a:rPr lang="nb-NO" altLang="nb-NO" sz="900" dirty="0" err="1">
                <a:latin typeface="+mj-lt"/>
                <a:ea typeface="Times New Roman" panose="02020603050405020304" pitchFamily="18" charset="0"/>
                <a:cs typeface="Arial" panose="020B0604020202020204" pitchFamily="34" charset="0"/>
              </a:rPr>
              <a:t>Fjelltun</a:t>
            </a:r>
            <a:r>
              <a:rPr lang="nb-NO" altLang="nb-NO" sz="900" dirty="0">
                <a:latin typeface="+mj-lt"/>
                <a:ea typeface="Times New Roman" panose="02020603050405020304" pitchFamily="18" charset="0"/>
                <a:cs typeface="Arial" panose="020B0604020202020204" pitchFamily="34" charset="0"/>
              </a:rPr>
              <a:t> barnehage jobber vi tverrfaglig med fagområdene gjennom små og store prosjekt i løpet av året. De er også med i hverdagsaktiviteter og vil vises igjen i ukeplaner, prosjektarbeid og dokumentasjoner. Arbeidet med fagområdene vil være preget av barnas interesser, tanker og ideer.</a:t>
            </a:r>
            <a:endParaRPr lang="nb-NO" altLang="nb-NO" sz="900" dirty="0">
              <a:latin typeface="+mj-lt"/>
            </a:endParaRPr>
          </a:p>
          <a:p>
            <a:pPr defTabSz="914400" eaLnBrk="0" fontAlgn="base" hangingPunct="0">
              <a:spcBef>
                <a:spcPct val="0"/>
              </a:spcBef>
              <a:spcAft>
                <a:spcPct val="0"/>
              </a:spcAft>
            </a:pPr>
            <a:endParaRPr lang="nb-NO" altLang="nb-NO" sz="900" b="1" dirty="0">
              <a:latin typeface="+mj-lt"/>
              <a:ea typeface="Times New Roman" panose="02020603050405020304" pitchFamily="18" charset="0"/>
              <a:cs typeface="Arial" panose="020B0604020202020204" pitchFamily="34" charset="0"/>
            </a:endParaRPr>
          </a:p>
          <a:p>
            <a:pPr defTabSz="914400" eaLnBrk="0" fontAlgn="base" hangingPunct="0">
              <a:spcBef>
                <a:spcPct val="0"/>
              </a:spcBef>
              <a:spcAft>
                <a:spcPct val="0"/>
              </a:spcAft>
            </a:pPr>
            <a:r>
              <a:rPr lang="nb-NO" altLang="nb-NO" sz="900" b="1" dirty="0">
                <a:latin typeface="+mj-lt"/>
                <a:ea typeface="Times New Roman" panose="02020603050405020304" pitchFamily="18" charset="0"/>
                <a:cs typeface="Arial" panose="020B0604020202020204" pitchFamily="34" charset="0"/>
              </a:rPr>
              <a:t>Fagområdene er:</a:t>
            </a:r>
            <a:endParaRPr lang="nb-NO" altLang="nb-NO" sz="900" dirty="0">
              <a:latin typeface="+mj-lt"/>
            </a:endParaRPr>
          </a:p>
          <a:p>
            <a:pPr marL="171450" indent="-171450" defTabSz="914400" eaLnBrk="0" fontAlgn="base" hangingPunct="0">
              <a:spcBef>
                <a:spcPct val="0"/>
              </a:spcBef>
              <a:spcAft>
                <a:spcPct val="0"/>
              </a:spcAft>
              <a:buFontTx/>
              <a:buChar char="-"/>
            </a:pPr>
            <a:r>
              <a:rPr lang="nb-NO" altLang="nb-NO" sz="900" dirty="0">
                <a:latin typeface="+mj-lt"/>
                <a:ea typeface="Times New Roman" panose="02020603050405020304" pitchFamily="18" charset="0"/>
                <a:cs typeface="Arial" panose="020B0604020202020204" pitchFamily="34" charset="0"/>
              </a:rPr>
              <a:t>Kommunikasjon, språk og tekst</a:t>
            </a:r>
            <a:endParaRPr lang="nb-NO" altLang="nb-NO" sz="900" dirty="0">
              <a:latin typeface="+mj-lt"/>
            </a:endParaRPr>
          </a:p>
          <a:p>
            <a:pPr marL="171450" indent="-171450" defTabSz="914400" eaLnBrk="0" fontAlgn="base" hangingPunct="0">
              <a:spcBef>
                <a:spcPct val="0"/>
              </a:spcBef>
              <a:spcAft>
                <a:spcPct val="0"/>
              </a:spcAft>
              <a:buFontTx/>
              <a:buChar char="-"/>
            </a:pPr>
            <a:r>
              <a:rPr lang="nb-NO" altLang="nb-NO" sz="900" dirty="0">
                <a:latin typeface="+mj-lt"/>
                <a:ea typeface="Times New Roman" panose="02020603050405020304" pitchFamily="18" charset="0"/>
                <a:cs typeface="Arial" panose="020B0604020202020204" pitchFamily="34" charset="0"/>
              </a:rPr>
              <a:t>Kropp, bevegelse, mat og helse</a:t>
            </a:r>
            <a:endParaRPr lang="nb-NO" altLang="nb-NO" sz="900" dirty="0">
              <a:latin typeface="+mj-lt"/>
            </a:endParaRPr>
          </a:p>
          <a:p>
            <a:pPr marL="171450" indent="-171450" defTabSz="914400" eaLnBrk="0" fontAlgn="base" hangingPunct="0">
              <a:spcBef>
                <a:spcPct val="0"/>
              </a:spcBef>
              <a:spcAft>
                <a:spcPct val="0"/>
              </a:spcAft>
              <a:buFontTx/>
              <a:buChar char="-"/>
            </a:pPr>
            <a:r>
              <a:rPr lang="nb-NO" altLang="nb-NO" sz="900" dirty="0">
                <a:latin typeface="+mj-lt"/>
                <a:ea typeface="Times New Roman" panose="02020603050405020304" pitchFamily="18" charset="0"/>
                <a:cs typeface="Arial" panose="020B0604020202020204" pitchFamily="34" charset="0"/>
              </a:rPr>
              <a:t>Kunst, kultur og kreativitet</a:t>
            </a:r>
            <a:endParaRPr lang="nb-NO" altLang="nb-NO" sz="900" dirty="0">
              <a:latin typeface="+mj-lt"/>
            </a:endParaRPr>
          </a:p>
          <a:p>
            <a:pPr marL="171450" indent="-171450" defTabSz="914400" eaLnBrk="0" fontAlgn="base" hangingPunct="0">
              <a:spcBef>
                <a:spcPct val="0"/>
              </a:spcBef>
              <a:spcAft>
                <a:spcPct val="0"/>
              </a:spcAft>
              <a:buFontTx/>
              <a:buChar char="-"/>
            </a:pPr>
            <a:r>
              <a:rPr lang="nb-NO" altLang="nb-NO" sz="900" dirty="0">
                <a:latin typeface="+mj-lt"/>
                <a:ea typeface="Times New Roman" panose="02020603050405020304" pitchFamily="18" charset="0"/>
                <a:cs typeface="Arial" panose="020B0604020202020204" pitchFamily="34" charset="0"/>
              </a:rPr>
              <a:t>Natur, miljø og teknologi</a:t>
            </a:r>
            <a:endParaRPr lang="nb-NO" altLang="nb-NO" sz="900" dirty="0">
              <a:latin typeface="+mj-lt"/>
            </a:endParaRPr>
          </a:p>
          <a:p>
            <a:pPr marL="171450" indent="-171450" defTabSz="914400" eaLnBrk="0" fontAlgn="base" hangingPunct="0">
              <a:spcBef>
                <a:spcPct val="0"/>
              </a:spcBef>
              <a:spcAft>
                <a:spcPct val="0"/>
              </a:spcAft>
              <a:buFontTx/>
              <a:buChar char="-"/>
            </a:pPr>
            <a:r>
              <a:rPr lang="nb-NO" altLang="nb-NO" sz="900" dirty="0">
                <a:latin typeface="+mj-lt"/>
                <a:ea typeface="Times New Roman" panose="02020603050405020304" pitchFamily="18" charset="0"/>
                <a:cs typeface="Arial" panose="020B0604020202020204" pitchFamily="34" charset="0"/>
              </a:rPr>
              <a:t>Antall, rom og form</a:t>
            </a:r>
            <a:endParaRPr lang="nb-NO" altLang="nb-NO" sz="900" dirty="0">
              <a:latin typeface="+mj-lt"/>
            </a:endParaRPr>
          </a:p>
          <a:p>
            <a:pPr marL="171450" indent="-171450" defTabSz="914400" eaLnBrk="0" fontAlgn="base" hangingPunct="0">
              <a:spcBef>
                <a:spcPct val="0"/>
              </a:spcBef>
              <a:spcAft>
                <a:spcPct val="0"/>
              </a:spcAft>
              <a:buFontTx/>
              <a:buChar char="-"/>
            </a:pPr>
            <a:r>
              <a:rPr lang="nb-NO" altLang="nb-NO" sz="900" dirty="0">
                <a:latin typeface="+mj-lt"/>
                <a:ea typeface="Times New Roman" panose="02020603050405020304" pitchFamily="18" charset="0"/>
                <a:cs typeface="Arial" panose="020B0604020202020204" pitchFamily="34" charset="0"/>
              </a:rPr>
              <a:t>Etikk, religion og filosofi</a:t>
            </a:r>
            <a:endParaRPr lang="nb-NO" altLang="nb-NO" sz="900" dirty="0">
              <a:latin typeface="+mj-lt"/>
            </a:endParaRPr>
          </a:p>
          <a:p>
            <a:pPr marL="171450" indent="-171450" defTabSz="914400" eaLnBrk="0" fontAlgn="base" hangingPunct="0">
              <a:spcBef>
                <a:spcPct val="0"/>
              </a:spcBef>
              <a:spcAft>
                <a:spcPct val="0"/>
              </a:spcAft>
              <a:buFontTx/>
              <a:buChar char="-"/>
            </a:pPr>
            <a:r>
              <a:rPr lang="nb-NO" altLang="nb-NO" sz="900" dirty="0">
                <a:latin typeface="+mj-lt"/>
                <a:ea typeface="Times New Roman" panose="02020603050405020304" pitchFamily="18" charset="0"/>
                <a:cs typeface="Arial" panose="020B0604020202020204" pitchFamily="34" charset="0"/>
              </a:rPr>
              <a:t>Nærmiljø og samfunn</a:t>
            </a:r>
            <a:endParaRPr lang="nb-NO" altLang="nb-NO" sz="900" dirty="0">
              <a:latin typeface="+mj-lt"/>
            </a:endParaRPr>
          </a:p>
          <a:p>
            <a:pPr defTabSz="914400" eaLnBrk="0" fontAlgn="base" hangingPunct="0">
              <a:spcBef>
                <a:spcPct val="0"/>
              </a:spcBef>
              <a:spcAft>
                <a:spcPct val="0"/>
              </a:spcAft>
            </a:pPr>
            <a:endParaRPr lang="nb-NO" altLang="nb-NO" sz="900" dirty="0">
              <a:latin typeface="+mj-lt"/>
              <a:ea typeface="Times New Roman" panose="02020603050405020304" pitchFamily="18" charset="0"/>
              <a:cs typeface="Arial" panose="020B0604020202020204" pitchFamily="34" charset="0"/>
            </a:endParaRPr>
          </a:p>
          <a:p>
            <a:pPr defTabSz="914400" eaLnBrk="0" fontAlgn="base" hangingPunct="0">
              <a:spcBef>
                <a:spcPct val="0"/>
              </a:spcBef>
              <a:spcAft>
                <a:spcPct val="0"/>
              </a:spcAft>
            </a:pPr>
            <a:r>
              <a:rPr lang="nb-NO" altLang="nb-NO" sz="900" dirty="0">
                <a:latin typeface="+mj-lt"/>
                <a:ea typeface="Times New Roman" panose="02020603050405020304" pitchFamily="18" charset="0"/>
                <a:cs typeface="Arial" panose="020B0604020202020204" pitchFamily="34" charset="0"/>
              </a:rPr>
              <a:t>For mer om fagområdene viser vi til rammeplanen. </a:t>
            </a:r>
            <a:endParaRPr lang="nb-NO" altLang="nb-NO" sz="900" dirty="0">
              <a:latin typeface="+mj-lt"/>
            </a:endParaRPr>
          </a:p>
          <a:p>
            <a:pPr defTabSz="914400" eaLnBrk="0" fontAlgn="base" hangingPunct="0">
              <a:spcBef>
                <a:spcPct val="0"/>
              </a:spcBef>
              <a:spcAft>
                <a:spcPct val="0"/>
              </a:spcAft>
            </a:pPr>
            <a:r>
              <a:rPr lang="nb-NO" altLang="nb-NO" sz="900" dirty="0">
                <a:latin typeface="+mj-lt"/>
                <a:ea typeface="Times New Roman" panose="02020603050405020304" pitchFamily="18" charset="0"/>
                <a:cs typeface="Arial" panose="020B0604020202020204" pitchFamily="34" charset="0"/>
                <a:hlinkClick r:id="rId2"/>
              </a:rPr>
              <a:t>http://www.udir.no/laring-og-trivsel/rammeplan/</a:t>
            </a:r>
            <a:endParaRPr lang="nb-NO" altLang="nb-NO" sz="900" dirty="0">
              <a:latin typeface="+mj-lt"/>
            </a:endParaRPr>
          </a:p>
          <a:p>
            <a:pPr defTabSz="914400" eaLnBrk="0" fontAlgn="base" hangingPunct="0">
              <a:spcBef>
                <a:spcPct val="0"/>
              </a:spcBef>
              <a:spcAft>
                <a:spcPct val="0"/>
              </a:spcAft>
            </a:pPr>
            <a:endParaRPr lang="nb-NO" altLang="nb-NO" sz="900" dirty="0">
              <a:latin typeface="+mj-lt"/>
            </a:endParaRPr>
          </a:p>
        </p:txBody>
      </p:sp>
      <p:sp>
        <p:nvSpPr>
          <p:cNvPr id="6" name="Rectangle 5"/>
          <p:cNvSpPr>
            <a:spLocks noChangeArrowheads="1"/>
          </p:cNvSpPr>
          <p:nvPr/>
        </p:nvSpPr>
        <p:spPr bwMode="auto">
          <a:xfrm>
            <a:off x="809315" y="406568"/>
            <a:ext cx="5229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lang="nb-NO" altLang="nb-NO" b="1" dirty="0">
                <a:latin typeface="+mj-lt"/>
                <a:ea typeface="Times New Roman" panose="02020603050405020304" pitchFamily="18" charset="0"/>
                <a:cs typeface="Arial" panose="020B0604020202020204" pitchFamily="34" charset="0"/>
              </a:rPr>
              <a:t>4.5 </a:t>
            </a:r>
            <a:endParaRPr lang="nb-NO" altLang="nb-NO" b="1" dirty="0">
              <a:latin typeface="+mj-lt"/>
            </a:endParaRPr>
          </a:p>
          <a:p>
            <a:pPr defTabSz="914400" eaLnBrk="0" fontAlgn="base" hangingPunct="0">
              <a:spcBef>
                <a:spcPct val="0"/>
              </a:spcBef>
              <a:spcAft>
                <a:spcPct val="0"/>
              </a:spcAft>
            </a:pPr>
            <a:endParaRPr lang="nb-NO" altLang="nb-NO" b="1" dirty="0">
              <a:latin typeface="+mj-lt"/>
            </a:endParaRPr>
          </a:p>
        </p:txBody>
      </p:sp>
      <p:sp>
        <p:nvSpPr>
          <p:cNvPr id="7" name="Rectangle 7"/>
          <p:cNvSpPr>
            <a:spLocks noChangeArrowheads="1"/>
          </p:cNvSpPr>
          <p:nvPr/>
        </p:nvSpPr>
        <p:spPr bwMode="auto">
          <a:xfrm>
            <a:off x="809315" y="619780"/>
            <a:ext cx="861084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endParaRPr lang="nb-NO" altLang="nb-NO" sz="1400" b="1" dirty="0">
              <a:latin typeface="Arial" panose="020B0604020202020204" pitchFamily="34" charset="0"/>
              <a:ea typeface="Times New Roman" panose="02020603050405020304" pitchFamily="18" charset="0"/>
              <a:cs typeface="Arial" panose="020B0604020202020204" pitchFamily="34" charset="0"/>
            </a:endParaRPr>
          </a:p>
          <a:p>
            <a:pPr defTabSz="914400" eaLnBrk="0" fontAlgn="base" hangingPunct="0">
              <a:spcBef>
                <a:spcPct val="0"/>
              </a:spcBef>
              <a:spcAft>
                <a:spcPct val="0"/>
              </a:spcAft>
            </a:pPr>
            <a:r>
              <a:rPr lang="nb-NO" altLang="nb-NO" sz="1400" b="1" dirty="0">
                <a:latin typeface="+mj-lt"/>
                <a:ea typeface="Times New Roman" panose="02020603050405020304" pitchFamily="18" charset="0"/>
                <a:cs typeface="Arial" panose="020B0604020202020204" pitchFamily="34" charset="0"/>
              </a:rPr>
              <a:t>Smågrupper </a:t>
            </a:r>
            <a:r>
              <a:rPr lang="nb-NO" altLang="nb-NO" sz="1400" dirty="0">
                <a:latin typeface="+mj-lt"/>
                <a:ea typeface="Times New Roman" panose="02020603050405020304" pitchFamily="18" charset="0"/>
                <a:cs typeface="Arial" panose="020B0604020202020204" pitchFamily="34" charset="0"/>
              </a:rPr>
              <a:t>                                                                          		</a:t>
            </a:r>
            <a:r>
              <a:rPr lang="nb-NO" altLang="nb-NO" sz="1400" b="1" dirty="0">
                <a:latin typeface="+mj-lt"/>
                <a:ea typeface="Times New Roman" panose="02020603050405020304" pitchFamily="18" charset="0"/>
                <a:cs typeface="Arial" panose="020B0604020202020204" pitchFamily="34" charset="0"/>
              </a:rPr>
              <a:t>«Hundrespråklighet»</a:t>
            </a:r>
            <a:endParaRPr lang="nb-NO" altLang="nb-NO" sz="1400" dirty="0">
              <a:latin typeface="+mj-lt"/>
            </a:endParaRPr>
          </a:p>
        </p:txBody>
      </p:sp>
      <p:sp>
        <p:nvSpPr>
          <p:cNvPr id="8" name="Rectangle 9"/>
          <p:cNvSpPr>
            <a:spLocks noChangeArrowheads="1"/>
          </p:cNvSpPr>
          <p:nvPr/>
        </p:nvSpPr>
        <p:spPr bwMode="auto">
          <a:xfrm>
            <a:off x="1524001" y="7297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b-NO"/>
          </a:p>
        </p:txBody>
      </p:sp>
      <p:sp>
        <p:nvSpPr>
          <p:cNvPr id="9" name="Rectangle 11"/>
          <p:cNvSpPr>
            <a:spLocks noChangeArrowheads="1"/>
          </p:cNvSpPr>
          <p:nvPr/>
        </p:nvSpPr>
        <p:spPr bwMode="auto">
          <a:xfrm>
            <a:off x="878542" y="3246498"/>
            <a:ext cx="1493832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endParaRPr lang="nb-NO" altLang="nb-NO" sz="1400" b="1" dirty="0">
              <a:latin typeface="+mj-lt"/>
              <a:ea typeface="Times New Roman" panose="02020603050405020304" pitchFamily="18" charset="0"/>
              <a:cs typeface="Arial" panose="020B0604020202020204" pitchFamily="34" charset="0"/>
            </a:endParaRPr>
          </a:p>
          <a:p>
            <a:pPr defTabSz="914400" eaLnBrk="0" fontAlgn="base" hangingPunct="0">
              <a:spcBef>
                <a:spcPct val="0"/>
              </a:spcBef>
              <a:spcAft>
                <a:spcPct val="0"/>
              </a:spcAft>
            </a:pPr>
            <a:r>
              <a:rPr lang="nb-NO" altLang="nb-NO" sz="1400" b="1" dirty="0">
                <a:latin typeface="+mj-lt"/>
                <a:ea typeface="Times New Roman" panose="02020603050405020304" pitchFamily="18" charset="0"/>
                <a:cs typeface="Arial" panose="020B0604020202020204" pitchFamily="34" charset="0"/>
              </a:rPr>
              <a:t>Atelieret </a:t>
            </a:r>
            <a:r>
              <a:rPr lang="nb-NO" altLang="nb-NO" sz="1400" dirty="0">
                <a:latin typeface="+mj-lt"/>
                <a:ea typeface="Times New Roman" panose="02020603050405020304" pitchFamily="18" charset="0"/>
                <a:cs typeface="Arial" panose="020B0604020202020204" pitchFamily="34" charset="0"/>
              </a:rPr>
              <a:t>                                                		   		</a:t>
            </a:r>
            <a:r>
              <a:rPr lang="nb-NO" altLang="nb-NO" sz="1400" b="1" dirty="0">
                <a:latin typeface="+mj-lt"/>
                <a:ea typeface="Times New Roman" panose="02020603050405020304" pitchFamily="18" charset="0"/>
                <a:cs typeface="Arial" panose="020B0604020202020204" pitchFamily="34" charset="0"/>
              </a:rPr>
              <a:t>De sju fagområdene i Rammeplanen</a:t>
            </a:r>
            <a:r>
              <a:rPr lang="nb-NO" altLang="nb-NO" sz="1400" dirty="0">
                <a:latin typeface="+mj-lt"/>
                <a:ea typeface="Times New Roman" panose="02020603050405020304" pitchFamily="18" charset="0"/>
                <a:cs typeface="Arial" panose="020B0604020202020204" pitchFamily="34" charset="0"/>
              </a:rPr>
              <a:t>                                                                                                                                                                      </a:t>
            </a:r>
            <a:endParaRPr lang="nb-NO" altLang="nb-NO" sz="1400" dirty="0">
              <a:latin typeface="+mj-lt"/>
            </a:endParaRPr>
          </a:p>
          <a:p>
            <a:pPr defTabSz="914400" eaLnBrk="0" fontAlgn="base" hangingPunct="0">
              <a:spcBef>
                <a:spcPct val="0"/>
              </a:spcBef>
              <a:spcAft>
                <a:spcPct val="0"/>
              </a:spcAft>
            </a:pPr>
            <a:endParaRPr lang="nb-NO" altLang="nb-NO" sz="1400" dirty="0">
              <a:latin typeface="+mj-lt"/>
            </a:endParaRPr>
          </a:p>
        </p:txBody>
      </p:sp>
      <p:sp>
        <p:nvSpPr>
          <p:cNvPr id="10" name="Rectangle 13"/>
          <p:cNvSpPr>
            <a:spLocks noChangeArrowheads="1"/>
          </p:cNvSpPr>
          <p:nvPr/>
        </p:nvSpPr>
        <p:spPr bwMode="auto">
          <a:xfrm>
            <a:off x="1524001" y="1186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b-NO"/>
          </a:p>
        </p:txBody>
      </p:sp>
      <p:sp>
        <p:nvSpPr>
          <p:cNvPr id="11" name="Plassholder for lysbildenummer 10"/>
          <p:cNvSpPr>
            <a:spLocks noGrp="1"/>
          </p:cNvSpPr>
          <p:nvPr>
            <p:ph type="sldNum" sz="quarter" idx="12"/>
          </p:nvPr>
        </p:nvSpPr>
        <p:spPr/>
        <p:txBody>
          <a:bodyPr/>
          <a:lstStyle/>
          <a:p>
            <a:fld id="{4FEA28DB-231A-47A9-A2E4-B79456C41DE1}" type="slidenum">
              <a:rPr lang="nb-NO" smtClean="0"/>
              <a:t>13</a:t>
            </a:fld>
            <a:endParaRPr lang="nb-NO"/>
          </a:p>
        </p:txBody>
      </p:sp>
    </p:spTree>
    <p:extLst>
      <p:ext uri="{BB962C8B-B14F-4D97-AF65-F5344CB8AC3E}">
        <p14:creationId xmlns:p14="http://schemas.microsoft.com/office/powerpoint/2010/main" val="1056955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title"/>
          </p:nvPr>
        </p:nvSpPr>
        <p:spPr/>
        <p:txBody>
          <a:bodyPr/>
          <a:lstStyle/>
          <a:p>
            <a:r>
              <a:rPr lang="nb-NO" b="1" dirty="0"/>
              <a:t>5. Prosjekterende arbeidsmåte</a:t>
            </a:r>
          </a:p>
        </p:txBody>
      </p:sp>
      <p:sp>
        <p:nvSpPr>
          <p:cNvPr id="2" name="Plassholder for lysbildenummer 1"/>
          <p:cNvSpPr>
            <a:spLocks noGrp="1"/>
          </p:cNvSpPr>
          <p:nvPr>
            <p:ph type="sldNum" sz="quarter" idx="12"/>
          </p:nvPr>
        </p:nvSpPr>
        <p:spPr/>
        <p:txBody>
          <a:bodyPr/>
          <a:lstStyle/>
          <a:p>
            <a:fld id="{4FEA28DB-231A-47A9-A2E4-B79456C41DE1}" type="slidenum">
              <a:rPr lang="nb-NO" smtClean="0"/>
              <a:t>14</a:t>
            </a:fld>
            <a:endParaRPr lang="nb-NO"/>
          </a:p>
        </p:txBody>
      </p:sp>
      <p:sp>
        <p:nvSpPr>
          <p:cNvPr id="4" name="TekstSylinder 3"/>
          <p:cNvSpPr txBox="1"/>
          <p:nvPr/>
        </p:nvSpPr>
        <p:spPr>
          <a:xfrm>
            <a:off x="954592" y="1690690"/>
            <a:ext cx="10751737" cy="5078313"/>
          </a:xfrm>
          <a:prstGeom prst="rect">
            <a:avLst/>
          </a:prstGeom>
          <a:noFill/>
        </p:spPr>
        <p:txBody>
          <a:bodyPr wrap="square" rtlCol="0">
            <a:spAutoFit/>
          </a:bodyPr>
          <a:lstStyle/>
          <a:p>
            <a:r>
              <a:rPr lang="nb-NO" sz="900" dirty="0">
                <a:latin typeface="+mj-lt"/>
              </a:rPr>
              <a:t>I en PROSJEKTERENDE ARBEIDSMÅTE er utforsking, erfaring, sansing, varierte uttrykk, refleksjon og samspill viktig.</a:t>
            </a:r>
          </a:p>
          <a:p>
            <a:endParaRPr lang="nb-NO" sz="900" dirty="0">
              <a:latin typeface="+mj-lt"/>
            </a:endParaRPr>
          </a:p>
          <a:p>
            <a:r>
              <a:rPr lang="nb-NO" sz="900" dirty="0">
                <a:latin typeface="+mj-lt"/>
              </a:rPr>
              <a:t>Denne arbeidsmåten er kompleks men avgjørende når vi skal jobbe Reggio Emilia inspirert. Det er en måte å tenke på, og hele tiden prøve å forstå. «Hva forteller barnet oss?» Barnas ideer, tanker og nysgjerrighet skal vise vei for læring. Personalet skal finne en balanse mellom å lytte, være nysgjerrig, organisere, inspirere og formidle.</a:t>
            </a:r>
          </a:p>
          <a:p>
            <a:r>
              <a:rPr lang="nb-NO" sz="900" dirty="0">
                <a:latin typeface="+mj-lt"/>
              </a:rPr>
              <a:t>Mennesker lærer gjennom å være aktive, og vi blir påvirket av og påvirker våre omgivelser. Dette er en relasjon, noe som foregår hele tiden og der alt er avhengig av hverandre. De </a:t>
            </a:r>
            <a:r>
              <a:rPr lang="nb-NO" sz="900" b="1" dirty="0">
                <a:latin typeface="+mj-lt"/>
              </a:rPr>
              <a:t>tre pedagogene</a:t>
            </a:r>
            <a:r>
              <a:rPr lang="nb-NO" sz="900" dirty="0">
                <a:latin typeface="+mj-lt"/>
              </a:rPr>
              <a:t> er gjensidig avhengig av hverandre. Gjennom en prosjekterende arbeidsmåte jobber vi tverrfaglig med </a:t>
            </a:r>
            <a:r>
              <a:rPr lang="nb-NO" sz="900" b="1" dirty="0">
                <a:latin typeface="+mj-lt"/>
              </a:rPr>
              <a:t>fagområdene</a:t>
            </a:r>
            <a:r>
              <a:rPr lang="nb-NO" sz="900" dirty="0">
                <a:latin typeface="+mj-lt"/>
              </a:rPr>
              <a:t> nevnt på side 8.</a:t>
            </a:r>
          </a:p>
          <a:p>
            <a:endParaRPr lang="nb-NO" sz="900" dirty="0">
              <a:latin typeface="+mj-lt"/>
            </a:endParaRPr>
          </a:p>
          <a:p>
            <a:r>
              <a:rPr lang="nb-NO" sz="900" dirty="0">
                <a:latin typeface="+mj-lt"/>
              </a:rPr>
              <a:t>Hvert nytt barnehageår starter med OBSERVASJONSFOKUS.</a:t>
            </a:r>
          </a:p>
          <a:p>
            <a:r>
              <a:rPr lang="nb-NO" sz="900" dirty="0">
                <a:latin typeface="+mj-lt"/>
              </a:rPr>
              <a:t>Her ønsker personalet å se spesielt nøye etter hva barnas blikk er rettet mot. Hva interesserer barna seg for? Hvor møtes mange barn? Hvilke følger får ulike endringer i det fysiske miljøet? Hva tilbyr vi barna? Det personalet ser her får betydning for våre valg av tema for prosjekter gjennom året, og valg av retning for arbeidet. </a:t>
            </a:r>
          </a:p>
          <a:p>
            <a:r>
              <a:rPr lang="nb-NO" sz="900" dirty="0">
                <a:latin typeface="+mj-lt"/>
              </a:rPr>
              <a:t>Vi ønsker ikke at barna skal svare på våre spørsmål, men at de finner svar på sine egne.</a:t>
            </a:r>
          </a:p>
          <a:p>
            <a:endParaRPr lang="nb-NO" sz="900" dirty="0">
              <a:latin typeface="+mj-lt"/>
            </a:endParaRPr>
          </a:p>
          <a:p>
            <a:endParaRPr lang="nb-NO" sz="900" dirty="0">
              <a:latin typeface="+mj-lt"/>
            </a:endParaRPr>
          </a:p>
          <a:p>
            <a:endParaRPr lang="nb-NO" sz="900" dirty="0">
              <a:latin typeface="+mj-lt"/>
            </a:endParaRPr>
          </a:p>
          <a:p>
            <a:endParaRPr lang="nb-NO" sz="900" dirty="0">
              <a:latin typeface="+mj-lt"/>
            </a:endParaRPr>
          </a:p>
          <a:p>
            <a:endParaRPr lang="nb-NO" sz="900" dirty="0">
              <a:latin typeface="+mj-lt"/>
            </a:endParaRPr>
          </a:p>
          <a:p>
            <a:endParaRPr lang="nb-NO" sz="900" dirty="0">
              <a:latin typeface="+mj-lt"/>
            </a:endParaRPr>
          </a:p>
          <a:p>
            <a:endParaRPr lang="nb-NO" sz="900" dirty="0">
              <a:latin typeface="+mj-lt"/>
            </a:endParaRPr>
          </a:p>
          <a:p>
            <a:endParaRPr lang="nb-NO" sz="900" dirty="0">
              <a:latin typeface="+mj-lt"/>
            </a:endParaRPr>
          </a:p>
          <a:p>
            <a:endParaRPr lang="nb-NO" sz="900" dirty="0">
              <a:latin typeface="+mj-lt"/>
            </a:endParaRPr>
          </a:p>
          <a:p>
            <a:endParaRPr lang="nb-NO" sz="900" dirty="0">
              <a:latin typeface="+mj-lt"/>
            </a:endParaRPr>
          </a:p>
          <a:p>
            <a:endParaRPr lang="nb-NO" sz="900" dirty="0">
              <a:latin typeface="+mj-lt"/>
            </a:endParaRPr>
          </a:p>
          <a:p>
            <a:endParaRPr lang="nb-NO" sz="900" dirty="0">
              <a:latin typeface="+mj-lt"/>
            </a:endParaRPr>
          </a:p>
          <a:p>
            <a:endParaRPr lang="nb-NO" sz="900" dirty="0">
              <a:latin typeface="+mj-lt"/>
            </a:endParaRPr>
          </a:p>
          <a:p>
            <a:endParaRPr lang="nb-NO" sz="900" dirty="0">
              <a:latin typeface="+mj-lt"/>
            </a:endParaRPr>
          </a:p>
          <a:p>
            <a:endParaRPr lang="nb-NO" sz="900" dirty="0">
              <a:latin typeface="+mj-lt"/>
            </a:endParaRPr>
          </a:p>
          <a:p>
            <a:endParaRPr lang="nb-NO" sz="900" dirty="0">
              <a:latin typeface="+mj-lt"/>
            </a:endParaRPr>
          </a:p>
          <a:p>
            <a:endParaRPr lang="nb-NO" sz="900" dirty="0">
              <a:latin typeface="+mj-lt"/>
            </a:endParaRPr>
          </a:p>
          <a:p>
            <a:endParaRPr lang="nb-NO" sz="900" dirty="0">
              <a:latin typeface="+mj-lt"/>
            </a:endParaRPr>
          </a:p>
          <a:p>
            <a:endParaRPr lang="nb-NO" sz="900" dirty="0">
              <a:latin typeface="+mj-lt"/>
            </a:endParaRPr>
          </a:p>
          <a:p>
            <a:r>
              <a:rPr lang="nb-NO" sz="900" dirty="0">
                <a:latin typeface="+mj-lt"/>
              </a:rPr>
              <a:t>I våre læringsprosesser er det viktig for oss å skape en delingskultur mellom barn, ansatte og foreldre. Ved å involvere hverandre får vi nye ideer, vi kan dele våre tanker og teorier og vi kan lytte til hverandres perspektiver. Vi tilrettelegger for en kollektiv læring både i de hverdagslige gjøremålene med barna, i samtaler rundt matbordet, på atelieret og under morgenmøtene våre.  Vi bruker også avdelingsmøtene våre aktivt til å dele våre refleksjoner med utgangspunkt i dokumentasjoner. </a:t>
            </a:r>
          </a:p>
          <a:p>
            <a:endParaRPr lang="nb-NO" sz="900" dirty="0">
              <a:latin typeface="+mj-lt"/>
            </a:endParaRPr>
          </a:p>
          <a:p>
            <a:endParaRPr lang="nb-NO" sz="900" dirty="0">
              <a:latin typeface="+mj-lt"/>
            </a:endParaRPr>
          </a:p>
        </p:txBody>
      </p:sp>
    </p:spTree>
    <p:extLst>
      <p:ext uri="{BB962C8B-B14F-4D97-AF65-F5344CB8AC3E}">
        <p14:creationId xmlns:p14="http://schemas.microsoft.com/office/powerpoint/2010/main" val="1106069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706260" y="341529"/>
            <a:ext cx="10515600" cy="1325563"/>
          </a:xfrm>
        </p:spPr>
        <p:txBody>
          <a:bodyPr/>
          <a:lstStyle/>
          <a:p>
            <a:r>
              <a:rPr lang="nb-NO" b="1" dirty="0"/>
              <a:t>6. Overganger</a:t>
            </a:r>
          </a:p>
        </p:txBody>
      </p:sp>
      <p:sp>
        <p:nvSpPr>
          <p:cNvPr id="3" name="Plassholder for lysbildenummer 2"/>
          <p:cNvSpPr>
            <a:spLocks noGrp="1"/>
          </p:cNvSpPr>
          <p:nvPr>
            <p:ph type="sldNum" sz="quarter" idx="12"/>
          </p:nvPr>
        </p:nvSpPr>
        <p:spPr/>
        <p:txBody>
          <a:bodyPr/>
          <a:lstStyle/>
          <a:p>
            <a:fld id="{4FEA28DB-231A-47A9-A2E4-B79456C41DE1}" type="slidenum">
              <a:rPr lang="nb-NO" smtClean="0"/>
              <a:t>15</a:t>
            </a:fld>
            <a:endParaRPr lang="nb-NO"/>
          </a:p>
        </p:txBody>
      </p:sp>
      <p:sp>
        <p:nvSpPr>
          <p:cNvPr id="5" name="Tekstboks 2"/>
          <p:cNvSpPr txBox="1">
            <a:spLocks noChangeArrowheads="1"/>
          </p:cNvSpPr>
          <p:nvPr/>
        </p:nvSpPr>
        <p:spPr bwMode="auto">
          <a:xfrm>
            <a:off x="706260" y="1555485"/>
            <a:ext cx="3573702" cy="4325213"/>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18000"/>
              </a:lnSpc>
              <a:spcAft>
                <a:spcPts val="600"/>
              </a:spcAft>
            </a:pPr>
            <a:r>
              <a:rPr lang="nb-NO" sz="900" b="1" kern="1400" dirty="0">
                <a:solidFill>
                  <a:srgbClr val="000000"/>
                </a:solidFill>
                <a:latin typeface="+mj-lt"/>
                <a:ea typeface="Times New Roman" panose="02020603050405020304" pitchFamily="18" charset="0"/>
                <a:cs typeface="Times New Roman" panose="02020603050405020304" pitchFamily="18" charset="0"/>
              </a:rPr>
              <a:t>Starten på barnehagelivet </a:t>
            </a:r>
            <a:r>
              <a:rPr lang="nb-NO" sz="900" kern="1400" dirty="0">
                <a:solidFill>
                  <a:srgbClr val="000000"/>
                </a:solidFill>
                <a:latin typeface="+mj-lt"/>
                <a:ea typeface="Times New Roman" panose="02020603050405020304" pitchFamily="18" charset="0"/>
                <a:cs typeface="Times New Roman" panose="02020603050405020304" pitchFamily="18" charset="0"/>
              </a:rPr>
              <a:t>er spennende for både barn og foreldre. Vi i barnehagen ønsker å ta imot både barn og foreldre på en god måte. Vi legger vekt på at barn er ulike, og trenger ulik oppfølging og tilnærming den første tiden i barnehagen. Alt er nytt! For noen er dette mer skremmende og utrygt enn det er for andre, og dette er naturlig. </a:t>
            </a:r>
          </a:p>
          <a:p>
            <a:pPr>
              <a:lnSpc>
                <a:spcPct val="118000"/>
              </a:lnSpc>
              <a:spcAft>
                <a:spcPts val="600"/>
              </a:spcAft>
            </a:pPr>
            <a:r>
              <a:rPr lang="nb-NO" sz="900" kern="1400" dirty="0">
                <a:solidFill>
                  <a:srgbClr val="000000"/>
                </a:solidFill>
                <a:latin typeface="+mj-lt"/>
                <a:ea typeface="Times New Roman" panose="02020603050405020304" pitchFamily="18" charset="0"/>
                <a:cs typeface="Times New Roman" panose="02020603050405020304" pitchFamily="18" charset="0"/>
              </a:rPr>
              <a:t>Vi fordeler ikke barna mellom primærkontakter fra starten, men dette betyr ikke at nye barn og foresatte ikke vil bli ivaretatt. For barna er det på samme måte som for oss voksne. Vi føler oss trygge, og blir raskere kjent med noen. Det er noe med relasjonene, og det som oppstår i møtene med hverandre. Vi ønsker å være sensitive og følsomme overfor barnas signaler og heller observere hvem barnet føler seg tryggest på i starten. Disse signalene er for de minste uttrykt gjennom kroppsspråk, ord og lyder. Her må vi voksne ønske å forstå, og imøtekomme barna særlig i den første tiden i barnehagen, før de føler seg helt trygge. </a:t>
            </a:r>
            <a:endParaRPr lang="nb-NO" sz="900" dirty="0">
              <a:latin typeface="+mj-lt"/>
              <a:ea typeface="Times New Roman" panose="02020603050405020304" pitchFamily="18" charset="0"/>
              <a:cs typeface="Times New Roman" panose="02020603050405020304" pitchFamily="18" charset="0"/>
            </a:endParaRPr>
          </a:p>
          <a:p>
            <a:pPr>
              <a:lnSpc>
                <a:spcPct val="115000"/>
              </a:lnSpc>
              <a:spcAft>
                <a:spcPts val="800"/>
              </a:spcAft>
            </a:pPr>
            <a:r>
              <a:rPr lang="nb-NO" sz="900" dirty="0">
                <a:latin typeface="+mj-lt"/>
                <a:ea typeface="Times New Roman" panose="02020603050405020304" pitchFamily="18" charset="0"/>
                <a:cs typeface="Times New Roman" panose="02020603050405020304" pitchFamily="18" charset="0"/>
              </a:rPr>
              <a:t> </a:t>
            </a:r>
          </a:p>
        </p:txBody>
      </p:sp>
      <p:sp>
        <p:nvSpPr>
          <p:cNvPr id="7" name="Tekstboks 2"/>
          <p:cNvSpPr txBox="1">
            <a:spLocks noChangeArrowheads="1"/>
          </p:cNvSpPr>
          <p:nvPr/>
        </p:nvSpPr>
        <p:spPr bwMode="auto">
          <a:xfrm>
            <a:off x="7470465" y="473915"/>
            <a:ext cx="3693924" cy="5720697"/>
          </a:xfrm>
          <a:prstGeom prst="rect">
            <a:avLst/>
          </a:prstGeom>
          <a:solidFill>
            <a:schemeClr val="accent6">
              <a:lumMod val="40000"/>
              <a:lumOff val="60000"/>
            </a:schemeClr>
          </a:solidFill>
          <a:ln w="9525">
            <a:noFill/>
            <a:miter lim="800000"/>
            <a:headEnd/>
            <a:tailEnd/>
          </a:ln>
        </p:spPr>
        <p:txBody>
          <a:bodyPr rot="0" vert="horz" wrap="square" lIns="91440" tIns="45720" rIns="91440" bIns="45720" anchor="t" anchorCtr="0">
            <a:noAutofit/>
          </a:bodyPr>
          <a:lstStyle/>
          <a:p>
            <a:pPr>
              <a:lnSpc>
                <a:spcPct val="118000"/>
              </a:lnSpc>
              <a:spcAft>
                <a:spcPts val="600"/>
              </a:spcAft>
            </a:pPr>
            <a:r>
              <a:rPr lang="nb-NO" sz="900" b="1" kern="1400" dirty="0">
                <a:solidFill>
                  <a:srgbClr val="000000"/>
                </a:solidFill>
                <a:latin typeface="+mj-lt"/>
                <a:ea typeface="Times New Roman" panose="02020603050405020304" pitchFamily="18" charset="0"/>
                <a:cs typeface="Times New Roman" panose="02020603050405020304" pitchFamily="18" charset="0"/>
              </a:rPr>
              <a:t>Overgang barnehage-skole </a:t>
            </a:r>
          </a:p>
          <a:p>
            <a:pPr>
              <a:lnSpc>
                <a:spcPct val="118000"/>
              </a:lnSpc>
              <a:spcAft>
                <a:spcPts val="600"/>
              </a:spcAft>
            </a:pPr>
            <a:r>
              <a:rPr lang="nb-NO" sz="900" kern="1400" dirty="0">
                <a:solidFill>
                  <a:srgbClr val="000000"/>
                </a:solidFill>
                <a:latin typeface="+mj-lt"/>
                <a:ea typeface="Times New Roman" panose="02020603050405020304" pitchFamily="18" charset="0"/>
                <a:cs typeface="Times New Roman" panose="02020603050405020304" pitchFamily="18" charset="0"/>
              </a:rPr>
              <a:t>For å sikre best mulig overgang fra barnehagen til skolen har Ålesund kommune utarbeidet en egen prosedyre. Siste høsten får foreldrene informasjon om dette og det deles ut en brosjyre med informasjon på foreldremøtet på høsten.                                                                                                                                                                                                                                       </a:t>
            </a:r>
          </a:p>
          <a:p>
            <a:pPr>
              <a:lnSpc>
                <a:spcPct val="118000"/>
              </a:lnSpc>
              <a:spcAft>
                <a:spcPts val="600"/>
              </a:spcAft>
            </a:pPr>
            <a:r>
              <a:rPr lang="nb-NO" sz="900" kern="1400" dirty="0">
                <a:solidFill>
                  <a:srgbClr val="000000"/>
                </a:solidFill>
                <a:latin typeface="+mj-lt"/>
                <a:ea typeface="Times New Roman" panose="02020603050405020304" pitchFamily="18" charset="0"/>
                <a:cs typeface="Times New Roman" panose="02020603050405020304" pitchFamily="18" charset="0"/>
              </a:rPr>
              <a:t>Siste året i barnehagen deltar 5 åringene i «Turgruppa». Dette er vår «førskoleklubb».            </a:t>
            </a:r>
          </a:p>
          <a:p>
            <a:pPr>
              <a:lnSpc>
                <a:spcPct val="118000"/>
              </a:lnSpc>
              <a:spcAft>
                <a:spcPts val="600"/>
              </a:spcAft>
            </a:pPr>
            <a:r>
              <a:rPr lang="nb-NO" sz="900" kern="1400" dirty="0">
                <a:solidFill>
                  <a:srgbClr val="000000"/>
                </a:solidFill>
                <a:latin typeface="+mj-lt"/>
                <a:ea typeface="Times New Roman" panose="02020603050405020304" pitchFamily="18" charset="0"/>
                <a:cs typeface="Times New Roman" panose="02020603050405020304" pitchFamily="18" charset="0"/>
              </a:rPr>
              <a:t>Turgruppa har fast </a:t>
            </a:r>
            <a:r>
              <a:rPr lang="nb-NO" sz="900" kern="1400" dirty="0" err="1">
                <a:solidFill>
                  <a:srgbClr val="000000"/>
                </a:solidFill>
                <a:latin typeface="+mj-lt"/>
                <a:ea typeface="Times New Roman" panose="02020603050405020304" pitchFamily="18" charset="0"/>
                <a:cs typeface="Times New Roman" panose="02020603050405020304" pitchFamily="18" charset="0"/>
              </a:rPr>
              <a:t>turdag</a:t>
            </a:r>
            <a:r>
              <a:rPr lang="nb-NO" sz="900" kern="1400" dirty="0">
                <a:solidFill>
                  <a:srgbClr val="000000"/>
                </a:solidFill>
                <a:latin typeface="+mj-lt"/>
                <a:ea typeface="Times New Roman" panose="02020603050405020304" pitchFamily="18" charset="0"/>
                <a:cs typeface="Times New Roman" panose="02020603050405020304" pitchFamily="18" charset="0"/>
              </a:rPr>
              <a:t> en dag i uken, der bare de eldste barna er med. Vi går mye på tur, men på disse turene får barna større utfordringer. Det blir lengre turer, de smører matpakke selv og skriver på navn. Vi ønsker å følge opp barnas interesse for bokstaver, og aktiviteter som støtter forståelse for matematiske begreper. Vi driver ikke lese, skrive og regne opplæring, men personalet har en bevisst holdning til å snakke om, og gjøre matematikk i hverdagen. De siste årene har også turgruppa gått til byen og deltatt på vanntilvenning over 2 perioder på 8 uker på høst og 8 uker på våren. til høste har vi fått tid i uke 43-50, onsdager </a:t>
            </a:r>
            <a:r>
              <a:rPr lang="nb-NO" sz="900" kern="1400" dirty="0" err="1">
                <a:solidFill>
                  <a:srgbClr val="000000"/>
                </a:solidFill>
                <a:latin typeface="+mj-lt"/>
                <a:ea typeface="Times New Roman" panose="02020603050405020304" pitchFamily="18" charset="0"/>
                <a:cs typeface="Times New Roman" panose="02020603050405020304" pitchFamily="18" charset="0"/>
              </a:rPr>
              <a:t>kl</a:t>
            </a:r>
            <a:r>
              <a:rPr lang="nb-NO" sz="900" kern="1400" dirty="0">
                <a:solidFill>
                  <a:srgbClr val="000000"/>
                </a:solidFill>
                <a:latin typeface="+mj-lt"/>
                <a:ea typeface="Times New Roman" panose="02020603050405020304" pitchFamily="18" charset="0"/>
                <a:cs typeface="Times New Roman" panose="02020603050405020304" pitchFamily="18" charset="0"/>
              </a:rPr>
              <a:t> 12.  Her får man øve seg på å bli trygg i vann, og barna får en begynnende svømmeopplæring med kompetente instruktører fra </a:t>
            </a:r>
            <a:r>
              <a:rPr lang="nb-NO" sz="900" kern="1400" dirty="0" err="1">
                <a:solidFill>
                  <a:srgbClr val="000000"/>
                </a:solidFill>
                <a:latin typeface="+mj-lt"/>
                <a:ea typeface="Times New Roman" panose="02020603050405020304" pitchFamily="18" charset="0"/>
                <a:cs typeface="Times New Roman" panose="02020603050405020304" pitchFamily="18" charset="0"/>
              </a:rPr>
              <a:t>Aaskl</a:t>
            </a:r>
            <a:r>
              <a:rPr lang="nb-NO" sz="900" kern="1400" dirty="0">
                <a:solidFill>
                  <a:srgbClr val="000000"/>
                </a:solidFill>
                <a:latin typeface="+mj-lt"/>
                <a:ea typeface="Times New Roman" panose="02020603050405020304" pitchFamily="18" charset="0"/>
                <a:cs typeface="Times New Roman" panose="02020603050405020304" pitchFamily="18" charset="0"/>
              </a:rPr>
              <a:t>.                                                                                                                                                 </a:t>
            </a:r>
          </a:p>
          <a:p>
            <a:pPr>
              <a:lnSpc>
                <a:spcPct val="118000"/>
              </a:lnSpc>
              <a:spcAft>
                <a:spcPts val="600"/>
              </a:spcAft>
            </a:pPr>
            <a:r>
              <a:rPr lang="nb-NO" sz="900" kern="1400" dirty="0">
                <a:solidFill>
                  <a:srgbClr val="000000"/>
                </a:solidFill>
                <a:latin typeface="+mj-lt"/>
                <a:ea typeface="Times New Roman" panose="02020603050405020304" pitchFamily="18" charset="0"/>
                <a:cs typeface="Times New Roman" panose="02020603050405020304" pitchFamily="18" charset="0"/>
              </a:rPr>
              <a:t>Turgruppa har som mål å ta turen til de skolene som førskolebarna skal begynne på. Siden de fleste sogner til Volsdalen skole drar vi litt oftere hit for å leke på uteområdet, og treffe barna som nå går i første klasse. Vi besøker også SFO på skolen.  En tradisjon er at turgruppa overnatter i lavvoen vår før sommerferien, noe mange ser veldig frem til.                                                                                                                                                                                                                                                                </a:t>
            </a:r>
          </a:p>
          <a:p>
            <a:pPr>
              <a:lnSpc>
                <a:spcPct val="118000"/>
              </a:lnSpc>
              <a:spcAft>
                <a:spcPts val="600"/>
              </a:spcAft>
            </a:pPr>
            <a:r>
              <a:rPr lang="nb-NO" sz="900" kern="1400" dirty="0">
                <a:solidFill>
                  <a:srgbClr val="000000"/>
                </a:solidFill>
                <a:latin typeface="+mj-lt"/>
                <a:ea typeface="Times New Roman" panose="02020603050405020304" pitchFamily="18" charset="0"/>
                <a:cs typeface="Times New Roman" panose="02020603050405020304" pitchFamily="18" charset="0"/>
              </a:rPr>
              <a:t>Innskriving er i januar, og skolene inviterer til en </a:t>
            </a:r>
            <a:r>
              <a:rPr lang="nb-NO" sz="900" kern="1400" dirty="0" err="1">
                <a:solidFill>
                  <a:srgbClr val="000000"/>
                </a:solidFill>
                <a:latin typeface="+mj-lt"/>
                <a:ea typeface="Times New Roman" panose="02020603050405020304" pitchFamily="18" charset="0"/>
                <a:cs typeface="Times New Roman" panose="02020603050405020304" pitchFamily="18" charset="0"/>
              </a:rPr>
              <a:t>innskolingsdag</a:t>
            </a:r>
            <a:r>
              <a:rPr lang="nb-NO" sz="900" kern="1400" dirty="0">
                <a:solidFill>
                  <a:srgbClr val="000000"/>
                </a:solidFill>
                <a:latin typeface="+mj-lt"/>
                <a:ea typeface="Times New Roman" panose="02020603050405020304" pitchFamily="18" charset="0"/>
                <a:cs typeface="Times New Roman" panose="02020603050405020304" pitchFamily="18" charset="0"/>
              </a:rPr>
              <a:t> nærmere sommeren.                                                                                                                            Barnehagen overfører, med foreldrenes samtykke, informasjon til skolen dersom det er nødvendig for at barna skal få en god start i skolen.</a:t>
            </a:r>
          </a:p>
          <a:p>
            <a:pPr>
              <a:lnSpc>
                <a:spcPct val="118000"/>
              </a:lnSpc>
              <a:spcAft>
                <a:spcPts val="600"/>
              </a:spcAft>
            </a:pPr>
            <a:r>
              <a:rPr lang="nb-NO" sz="900" kern="1400" dirty="0">
                <a:solidFill>
                  <a:srgbClr val="000000"/>
                </a:solidFill>
                <a:latin typeface="+mj-lt"/>
                <a:ea typeface="Times New Roman" panose="02020603050405020304" pitchFamily="18" charset="0"/>
                <a:cs typeface="Times New Roman" panose="02020603050405020304" pitchFamily="18" charset="0"/>
              </a:rPr>
              <a:t>Barna som har begynt i 1. klasse, er velkommen til å besøke oss gjennom året, og blir spesielt invitert til å være med på Høstmarsj, hvert år i oktober. Dette er en familietur som barnehagen arrangerer for alle barn og foreldre hvert år. Den går til plassen vår ved lavvoen, og her koker årets turgruppe suppe til alle.</a:t>
            </a:r>
            <a:endParaRPr lang="nb-NO" sz="900" dirty="0">
              <a:latin typeface="+mj-lt"/>
              <a:ea typeface="Times New Roman" panose="02020603050405020304" pitchFamily="18" charset="0"/>
              <a:cs typeface="Times New Roman" panose="02020603050405020304" pitchFamily="18" charset="0"/>
            </a:endParaRPr>
          </a:p>
        </p:txBody>
      </p:sp>
      <p:sp>
        <p:nvSpPr>
          <p:cNvPr id="4" name="TekstSylinder 3">
            <a:extLst>
              <a:ext uri="{FF2B5EF4-FFF2-40B4-BE49-F238E27FC236}">
                <a16:creationId xmlns:a16="http://schemas.microsoft.com/office/drawing/2014/main" id="{BDAE442F-87E6-46DD-9239-00BCD04970AC}"/>
              </a:ext>
            </a:extLst>
          </p:cNvPr>
          <p:cNvSpPr txBox="1"/>
          <p:nvPr/>
        </p:nvSpPr>
        <p:spPr>
          <a:xfrm>
            <a:off x="706260" y="4128182"/>
            <a:ext cx="6454125" cy="2122376"/>
          </a:xfrm>
          <a:prstGeom prst="rect">
            <a:avLst/>
          </a:prstGeom>
          <a:noFill/>
        </p:spPr>
        <p:txBody>
          <a:bodyPr wrap="square" rtlCol="0">
            <a:spAutoFit/>
          </a:bodyPr>
          <a:lstStyle/>
          <a:p>
            <a:pPr>
              <a:lnSpc>
                <a:spcPct val="118000"/>
              </a:lnSpc>
              <a:spcAft>
                <a:spcPts val="600"/>
              </a:spcAft>
            </a:pPr>
            <a:r>
              <a:rPr lang="nb-NO" sz="900" b="1" kern="1400" dirty="0">
                <a:solidFill>
                  <a:srgbClr val="000000"/>
                </a:solidFill>
                <a:latin typeface="+mj-lt"/>
                <a:ea typeface="Times New Roman" panose="02020603050405020304" pitchFamily="18" charset="0"/>
                <a:cs typeface="Times New Roman" panose="02020603050405020304" pitchFamily="18" charset="0"/>
              </a:rPr>
              <a:t>Å</a:t>
            </a:r>
            <a:r>
              <a:rPr lang="nb-NO" sz="900" kern="1400" dirty="0">
                <a:solidFill>
                  <a:srgbClr val="000000"/>
                </a:solidFill>
                <a:latin typeface="+mj-lt"/>
                <a:ea typeface="Times New Roman" panose="02020603050405020304" pitchFamily="18" charset="0"/>
                <a:cs typeface="Times New Roman" panose="02020603050405020304" pitchFamily="18" charset="0"/>
              </a:rPr>
              <a:t> </a:t>
            </a:r>
            <a:r>
              <a:rPr lang="nb-NO" sz="900" b="1" kern="1400" dirty="0">
                <a:solidFill>
                  <a:srgbClr val="000000"/>
                </a:solidFill>
                <a:latin typeface="+mj-lt"/>
                <a:ea typeface="Times New Roman" panose="02020603050405020304" pitchFamily="18" charset="0"/>
                <a:cs typeface="Times New Roman" panose="02020603050405020304" pitchFamily="18" charset="0"/>
              </a:rPr>
              <a:t>begynne på ny avdeling </a:t>
            </a:r>
            <a:r>
              <a:rPr lang="nb-NO" sz="900" kern="1400" dirty="0">
                <a:solidFill>
                  <a:srgbClr val="000000"/>
                </a:solidFill>
                <a:latin typeface="+mj-lt"/>
                <a:ea typeface="Times New Roman" panose="02020603050405020304" pitchFamily="18" charset="0"/>
                <a:cs typeface="Times New Roman" panose="02020603050405020304" pitchFamily="18" charset="0"/>
              </a:rPr>
              <a:t>kan også være utfordrende, og annerledes. Vi har mye åpne dører i barnehagen vår, og barna kan ganske fritt bevege seg mellom avdelingene. Det er positivt at barna både kjenner alle i personalet, rommene og de andre barna. Slik blir denne overgangen mindre. Særlig den siste våren på </a:t>
            </a:r>
            <a:r>
              <a:rPr lang="nb-NO" sz="900" kern="1400" dirty="0" err="1">
                <a:solidFill>
                  <a:srgbClr val="000000"/>
                </a:solidFill>
                <a:latin typeface="+mj-lt"/>
                <a:ea typeface="Times New Roman" panose="02020603050405020304" pitchFamily="18" charset="0"/>
                <a:cs typeface="Times New Roman" panose="02020603050405020304" pitchFamily="18" charset="0"/>
              </a:rPr>
              <a:t>Lillesetra</a:t>
            </a:r>
            <a:r>
              <a:rPr lang="nb-NO" sz="900" kern="1400" dirty="0">
                <a:solidFill>
                  <a:srgbClr val="000000"/>
                </a:solidFill>
                <a:latin typeface="+mj-lt"/>
                <a:ea typeface="Times New Roman" panose="02020603050405020304" pitchFamily="18" charset="0"/>
                <a:cs typeface="Times New Roman" panose="02020603050405020304" pitchFamily="18" charset="0"/>
              </a:rPr>
              <a:t>, oppfordres 2-3 åringene til å komme til Storesetra for å bli bedre kjent, være med på morgenmøte eller leke med «</a:t>
            </a:r>
            <a:r>
              <a:rPr lang="nb-NO" sz="900" kern="1400" dirty="0" err="1">
                <a:solidFill>
                  <a:srgbClr val="000000"/>
                </a:solidFill>
                <a:latin typeface="+mj-lt"/>
                <a:ea typeface="Times New Roman" panose="02020603050405020304" pitchFamily="18" charset="0"/>
                <a:cs typeface="Times New Roman" panose="02020603050405020304" pitchFamily="18" charset="0"/>
              </a:rPr>
              <a:t>storebarna</a:t>
            </a:r>
            <a:r>
              <a:rPr lang="nb-NO" sz="900" kern="1400" dirty="0">
                <a:solidFill>
                  <a:srgbClr val="000000"/>
                </a:solidFill>
                <a:latin typeface="+mj-lt"/>
                <a:ea typeface="Times New Roman" panose="02020603050405020304" pitchFamily="18" charset="0"/>
                <a:cs typeface="Times New Roman" panose="02020603050405020304" pitchFamily="18" charset="0"/>
              </a:rPr>
              <a:t>».                                                                                                                                                                 </a:t>
            </a:r>
            <a:endParaRPr lang="nb-NO" sz="900" dirty="0">
              <a:latin typeface="+mj-lt"/>
              <a:ea typeface="Times New Roman" panose="02020603050405020304" pitchFamily="18" charset="0"/>
              <a:cs typeface="Times New Roman" panose="02020603050405020304" pitchFamily="18" charset="0"/>
            </a:endParaRPr>
          </a:p>
          <a:p>
            <a:pPr>
              <a:lnSpc>
                <a:spcPct val="115000"/>
              </a:lnSpc>
              <a:spcAft>
                <a:spcPts val="800"/>
              </a:spcAft>
            </a:pPr>
            <a:r>
              <a:rPr lang="nb-NO" sz="900" b="1" kern="1400" dirty="0">
                <a:solidFill>
                  <a:srgbClr val="000000"/>
                </a:solidFill>
                <a:latin typeface="+mj-lt"/>
                <a:ea typeface="Times New Roman" panose="02020603050405020304" pitchFamily="18" charset="0"/>
                <a:cs typeface="Times New Roman" panose="02020603050405020304" pitchFamily="18" charset="0"/>
              </a:rPr>
              <a:t>Informasjon i overgangene </a:t>
            </a:r>
            <a:r>
              <a:rPr lang="nb-NO" sz="900" kern="1400" dirty="0">
                <a:solidFill>
                  <a:srgbClr val="000000"/>
                </a:solidFill>
                <a:latin typeface="+mj-lt"/>
                <a:ea typeface="Times New Roman" panose="02020603050405020304" pitchFamily="18" charset="0"/>
                <a:cs typeface="Times New Roman" panose="02020603050405020304" pitchFamily="18" charset="0"/>
              </a:rPr>
              <a:t>har en viktig funksjon, for jo mer vi vet jo mindre trenger vi å bekymre oss for det ukjente. Vi tar derfor kontakt med alle nye i god tid før sommerferien og sender ut informasjon til nye barn før oppstart med både praktisk informasjon og litt om våre arbeidsmåter.</a:t>
            </a:r>
          </a:p>
          <a:p>
            <a:pPr>
              <a:lnSpc>
                <a:spcPct val="115000"/>
              </a:lnSpc>
              <a:spcAft>
                <a:spcPts val="800"/>
              </a:spcAft>
            </a:pPr>
            <a:r>
              <a:rPr lang="nb-NO" sz="900" b="1" kern="1400" dirty="0">
                <a:solidFill>
                  <a:srgbClr val="000000"/>
                </a:solidFill>
                <a:latin typeface="+mj-lt"/>
                <a:ea typeface="Times New Roman" panose="02020603050405020304" pitchFamily="18" charset="0"/>
                <a:cs typeface="Times New Roman" panose="02020603050405020304" pitchFamily="18" charset="0"/>
              </a:rPr>
              <a:t>God kommunikasjon </a:t>
            </a:r>
            <a:r>
              <a:rPr lang="nb-NO" sz="900" kern="1400" dirty="0">
                <a:solidFill>
                  <a:srgbClr val="000000"/>
                </a:solidFill>
                <a:latin typeface="+mj-lt"/>
                <a:ea typeface="Times New Roman" panose="02020603050405020304" pitchFamily="18" charset="0"/>
                <a:cs typeface="Times New Roman" panose="02020603050405020304" pitchFamily="18" charset="0"/>
              </a:rPr>
              <a:t>er noe vi verdsetter og noe som er essensielt i overganger, så om det er noe som skaper usikkerhet eller uklarhet oppfordrer vi både nye og gamle familier til å snakke med oss. Da kan vi snakke sammen og finne ut av det beste for barna i dialog med hverandre. </a:t>
            </a:r>
          </a:p>
          <a:p>
            <a:endParaRPr lang="nb-NO" sz="900" dirty="0"/>
          </a:p>
        </p:txBody>
      </p:sp>
    </p:spTree>
    <p:extLst>
      <p:ext uri="{BB962C8B-B14F-4D97-AF65-F5344CB8AC3E}">
        <p14:creationId xmlns:p14="http://schemas.microsoft.com/office/powerpoint/2010/main" val="362585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1" dirty="0"/>
              <a:t>7. Pedagogisk dokumentasjon</a:t>
            </a:r>
          </a:p>
        </p:txBody>
      </p:sp>
      <p:sp>
        <p:nvSpPr>
          <p:cNvPr id="3" name="Plassholder for lysbildenummer 2"/>
          <p:cNvSpPr>
            <a:spLocks noGrp="1"/>
          </p:cNvSpPr>
          <p:nvPr>
            <p:ph type="sldNum" sz="quarter" idx="12"/>
          </p:nvPr>
        </p:nvSpPr>
        <p:spPr/>
        <p:txBody>
          <a:bodyPr/>
          <a:lstStyle/>
          <a:p>
            <a:fld id="{4FEA28DB-231A-47A9-A2E4-B79456C41DE1}" type="slidenum">
              <a:rPr lang="nb-NO" smtClean="0"/>
              <a:t>16</a:t>
            </a:fld>
            <a:endParaRPr lang="nb-NO"/>
          </a:p>
        </p:txBody>
      </p:sp>
      <p:sp>
        <p:nvSpPr>
          <p:cNvPr id="13" name="TekstSylinder 12"/>
          <p:cNvSpPr txBox="1"/>
          <p:nvPr/>
        </p:nvSpPr>
        <p:spPr>
          <a:xfrm>
            <a:off x="1157568" y="1477870"/>
            <a:ext cx="9716620" cy="1477328"/>
          </a:xfrm>
          <a:prstGeom prst="rect">
            <a:avLst/>
          </a:prstGeom>
          <a:noFill/>
        </p:spPr>
        <p:txBody>
          <a:bodyPr wrap="square" rtlCol="0">
            <a:spAutoFit/>
          </a:bodyPr>
          <a:lstStyle/>
          <a:p>
            <a:r>
              <a:rPr lang="nb-NO" sz="900" dirty="0">
                <a:latin typeface="+mj-lt"/>
              </a:rPr>
              <a:t>Pedagogisk dokumentasjon er en arbeidsmåte der vi gjør vårt pedagogiske arbeid synlig og åpen for tolkning, dialog, diskusjon og ny innsikt. Vi dokumenterer mye av hverdagen på </a:t>
            </a:r>
            <a:r>
              <a:rPr lang="nb-NO" sz="900" dirty="0" err="1">
                <a:latin typeface="+mj-lt"/>
              </a:rPr>
              <a:t>Fjelltun</a:t>
            </a:r>
            <a:r>
              <a:rPr lang="nb-NO" sz="900" dirty="0">
                <a:latin typeface="+mj-lt"/>
              </a:rPr>
              <a:t> gjennom bilder, filmsnutter, notater, praksisfortellinger og barnas konkrete arbeid, men ikke før disse blir studert og reflektert rundt kan vi kalle dokumentasjonene pedagogisk. Vi ser at ved å dele dokumentasjoner med hverandre gir vi et snitt av vår praksis som kan ha overføringsverdi til alle deler av dagen. Ved å snakke om noe konkret er det lettere å legge merke til detaljene i et samspill, i en læringsprosess, i en undring, i en relasjon, da vi unngår å forenkle virkeligheten gjennom kjappe oppsummeringer over hva som hendte. Ved å synliggjøre og beskrive vårt arbeid, våre tanker og intensjoner for hverandre, synliggjør vi mer av våre verdier i møtene med barna. Slik er arbeidsmåten kollegial og en evig sirkulær utviklingsdans der vi aldri vil bli ferdig utlært. </a:t>
            </a:r>
          </a:p>
          <a:p>
            <a:endParaRPr lang="nb-NO" sz="900" dirty="0">
              <a:latin typeface="+mj-lt"/>
            </a:endParaRPr>
          </a:p>
          <a:p>
            <a:r>
              <a:rPr lang="nb-NO" sz="900" dirty="0">
                <a:latin typeface="+mj-lt"/>
              </a:rPr>
              <a:t>Vi har i de forrige barnehageårene hatt utviklingsarbeid der vi har jobbet for å implementere pedagogisk dokumentasjon som et fast verktøy for refleksjon.  Vi har fokusert på møtevirksomheten der vi nå ser at pedagogisk dokumentasjon har fått en naturlig plass i både avdelingsmøter, personalmøter, planleggingsdager og foreldremøter.  Vi har videre i utviklingsarbeidet jobbet med å synliggjøre barnas stemmer i dokumentasjonsprosessene og refleksjonsprosessene – hva tenker de om hverdagen sin? Hva syntes de om prosjektet? Hva ønsker de skal bli dokumentert?</a:t>
            </a:r>
          </a:p>
          <a:p>
            <a:endParaRPr lang="nb-NO" sz="900" dirty="0">
              <a:latin typeface="+mj-lt"/>
            </a:endParaRPr>
          </a:p>
        </p:txBody>
      </p:sp>
      <p:graphicFrame>
        <p:nvGraphicFramePr>
          <p:cNvPr id="18" name="Diagram 17"/>
          <p:cNvGraphicFramePr/>
          <p:nvPr>
            <p:extLst>
              <p:ext uri="{D42A27DB-BD31-4B8C-83A1-F6EECF244321}">
                <p14:modId xmlns:p14="http://schemas.microsoft.com/office/powerpoint/2010/main" val="3295472772"/>
              </p:ext>
            </p:extLst>
          </p:nvPr>
        </p:nvGraphicFramePr>
        <p:xfrm>
          <a:off x="6800794" y="3061630"/>
          <a:ext cx="3138805" cy="2987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 name="TekstSylinder 15"/>
          <p:cNvSpPr txBox="1"/>
          <p:nvPr/>
        </p:nvSpPr>
        <p:spPr>
          <a:xfrm>
            <a:off x="1014133" y="5844196"/>
            <a:ext cx="6720177" cy="507831"/>
          </a:xfrm>
          <a:prstGeom prst="rect">
            <a:avLst/>
          </a:prstGeom>
          <a:noFill/>
        </p:spPr>
        <p:txBody>
          <a:bodyPr wrap="square" rtlCol="0">
            <a:spAutoFit/>
          </a:bodyPr>
          <a:lstStyle/>
          <a:p>
            <a:r>
              <a:rPr lang="nb-NO" sz="900" dirty="0">
                <a:latin typeface="+mj-lt"/>
              </a:rPr>
              <a:t>I arbeidet med pedagogisk dokumentasjon har vi brukt støttemateriell fra utdanningsdirektoratet, og pedagogene har i tillegg deltatt på fordypningskurs med samme tema. For mer lesning kan dere selv ta en titt på støttemateriellet her: </a:t>
            </a:r>
          </a:p>
          <a:p>
            <a:r>
              <a:rPr lang="nb-NO" sz="900" dirty="0">
                <a:latin typeface="+mj-lt"/>
                <a:hlinkClick r:id="rId7"/>
              </a:rPr>
              <a:t>https://www.udir.no/kvalitet-og-kompetanse/kvalitet-i-barnehagen/verktoy-for-kvalitetsarbeid/pedagogisk-dokumentasjon/</a:t>
            </a:r>
            <a:endParaRPr lang="nb-NO" sz="900" dirty="0">
              <a:latin typeface="+mj-lt"/>
            </a:endParaRPr>
          </a:p>
        </p:txBody>
      </p:sp>
      <p:sp>
        <p:nvSpPr>
          <p:cNvPr id="22" name="Text Box 3"/>
          <p:cNvSpPr txBox="1">
            <a:spLocks noChangeArrowheads="1"/>
          </p:cNvSpPr>
          <p:nvPr/>
        </p:nvSpPr>
        <p:spPr bwMode="auto">
          <a:xfrm>
            <a:off x="1157567" y="3258555"/>
            <a:ext cx="3253067" cy="1923046"/>
          </a:xfrm>
          <a:prstGeom prst="rect">
            <a:avLst/>
          </a:prstGeom>
          <a:solidFill>
            <a:srgbClr val="FF9933"/>
          </a:solidFill>
          <a:ln w="25400">
            <a:noFill/>
            <a:miter lim="800000"/>
            <a:headEnd/>
            <a:tailEnd/>
          </a:ln>
          <a:effectLst/>
        </p:spPr>
        <p:txBody>
          <a:bodyPr rot="0" vert="horz" wrap="square" lIns="36576" tIns="36576" rIns="36576" bIns="36576" anchor="t" anchorCtr="0" upright="1">
            <a:noAutofit/>
          </a:bodyPr>
          <a:lstStyle/>
          <a:p>
            <a:pPr>
              <a:lnSpc>
                <a:spcPct val="115000"/>
              </a:lnSpc>
              <a:spcAft>
                <a:spcPts val="800"/>
              </a:spcAft>
            </a:pPr>
            <a:endParaRPr lang="nb-NO" sz="900" b="1" dirty="0">
              <a:latin typeface="Lucida Calligraphy" panose="03010101010101010101" pitchFamily="66" charset="0"/>
              <a:ea typeface="Times New Roman" panose="02020603050405020304" pitchFamily="18" charset="0"/>
              <a:cs typeface="Times New Roman" panose="02020603050405020304" pitchFamily="18" charset="0"/>
            </a:endParaRPr>
          </a:p>
          <a:p>
            <a:pPr>
              <a:lnSpc>
                <a:spcPct val="115000"/>
              </a:lnSpc>
              <a:spcAft>
                <a:spcPts val="800"/>
              </a:spcAft>
            </a:pPr>
            <a:r>
              <a:rPr lang="nb-NO" sz="900" b="1" dirty="0">
                <a:latin typeface="Lucida Calligraphy" panose="03010101010101010101" pitchFamily="66" charset="0"/>
                <a:ea typeface="Times New Roman" panose="02020603050405020304" pitchFamily="18" charset="0"/>
                <a:cs typeface="Times New Roman" panose="02020603050405020304" pitchFamily="18" charset="0"/>
              </a:rPr>
              <a:t>Rammeplanen om dokumentasjon:</a:t>
            </a:r>
          </a:p>
          <a:p>
            <a:pPr>
              <a:lnSpc>
                <a:spcPct val="115000"/>
              </a:lnSpc>
              <a:spcAft>
                <a:spcPts val="800"/>
              </a:spcAft>
            </a:pPr>
            <a:r>
              <a:rPr lang="nb-NO" sz="900" dirty="0">
                <a:latin typeface="Lucida Calligraphy" panose="03010101010101010101" pitchFamily="66" charset="0"/>
              </a:rPr>
              <a:t>Dokumentasjon av personalets arbeid synliggjør hvordan personalet arbeider for å oppfylle kravene i barnehageloven og rammeplanen. </a:t>
            </a:r>
          </a:p>
          <a:p>
            <a:pPr>
              <a:lnSpc>
                <a:spcPct val="115000"/>
              </a:lnSpc>
              <a:spcAft>
                <a:spcPts val="800"/>
              </a:spcAft>
            </a:pPr>
            <a:r>
              <a:rPr lang="nb-NO" sz="900" dirty="0">
                <a:latin typeface="Lucida Calligraphy" panose="03010101010101010101" pitchFamily="66" charset="0"/>
              </a:rPr>
              <a:t>Dokumentasjon av det pedagogiske arbeidet skal inngå i barnehagens arbeid med å planlegge, vurdere og utvikle den pedagogiske virksomheten </a:t>
            </a:r>
            <a:endParaRPr lang="nb-NO" sz="900" dirty="0">
              <a:latin typeface="Lucida Calligraphy" panose="03010101010101010101"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931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596397" y="122909"/>
            <a:ext cx="7886700" cy="1325563"/>
          </a:xfrm>
        </p:spPr>
        <p:txBody>
          <a:bodyPr/>
          <a:lstStyle/>
          <a:p>
            <a:r>
              <a:rPr lang="nb-NO" b="1" dirty="0"/>
              <a:t>8. Satsningsområder 2022/2023</a:t>
            </a:r>
          </a:p>
        </p:txBody>
      </p:sp>
      <p:sp>
        <p:nvSpPr>
          <p:cNvPr id="3" name="Plassholder for lysbildenummer 2"/>
          <p:cNvSpPr>
            <a:spLocks noGrp="1"/>
          </p:cNvSpPr>
          <p:nvPr>
            <p:ph type="sldNum" sz="quarter" idx="12"/>
          </p:nvPr>
        </p:nvSpPr>
        <p:spPr/>
        <p:txBody>
          <a:bodyPr/>
          <a:lstStyle/>
          <a:p>
            <a:fld id="{4FEA28DB-231A-47A9-A2E4-B79456C41DE1}" type="slidenum">
              <a:rPr lang="nb-NO" smtClean="0"/>
              <a:t>17</a:t>
            </a:fld>
            <a:endParaRPr lang="nb-NO"/>
          </a:p>
        </p:txBody>
      </p:sp>
      <p:sp>
        <p:nvSpPr>
          <p:cNvPr id="4" name="TekstSylinder 3"/>
          <p:cNvSpPr txBox="1"/>
          <p:nvPr/>
        </p:nvSpPr>
        <p:spPr>
          <a:xfrm>
            <a:off x="596397" y="2666764"/>
            <a:ext cx="5822509" cy="6023957"/>
          </a:xfrm>
          <a:prstGeom prst="rect">
            <a:avLst/>
          </a:prstGeom>
          <a:solidFill>
            <a:schemeClr val="accent6">
              <a:lumMod val="40000"/>
              <a:lumOff val="60000"/>
            </a:schemeClr>
          </a:solidFill>
        </p:spPr>
        <p:txBody>
          <a:bodyPr wrap="square" rtlCol="0">
            <a:spAutoFit/>
          </a:bodyPr>
          <a:lstStyle/>
          <a:p>
            <a:r>
              <a:rPr lang="nb-NO" sz="1400" b="1" dirty="0">
                <a:latin typeface="+mj-lt"/>
              </a:rPr>
              <a:t>8.2 Barnehagebasert kompetanseheving for kommende barnehageår</a:t>
            </a:r>
          </a:p>
          <a:p>
            <a:pPr>
              <a:lnSpc>
                <a:spcPct val="115000"/>
              </a:lnSpc>
            </a:pPr>
            <a:r>
              <a:rPr lang="nn-NO" sz="900" dirty="0">
                <a:effectLst/>
                <a:latin typeface="+mj-lt"/>
                <a:ea typeface="Calibri" panose="020F0502020204030204" pitchFamily="34" charset="0"/>
                <a:cs typeface="Times New Roman" panose="02020603050405020304" pitchFamily="18" charset="0"/>
              </a:rPr>
              <a:t>Regional ordning skal bidra til at barnehager </a:t>
            </a:r>
            <a:r>
              <a:rPr lang="nn-NO" sz="900" dirty="0" err="1">
                <a:effectLst/>
                <a:latin typeface="+mj-lt"/>
                <a:ea typeface="Calibri" panose="020F0502020204030204" pitchFamily="34" charset="0"/>
                <a:cs typeface="Times New Roman" panose="02020603050405020304" pitchFamily="18" charset="0"/>
              </a:rPr>
              <a:t>utvikler</a:t>
            </a:r>
            <a:r>
              <a:rPr lang="nn-NO" sz="900" dirty="0">
                <a:effectLst/>
                <a:latin typeface="+mj-lt"/>
                <a:ea typeface="Calibri" panose="020F0502020204030204" pitchFamily="34" charset="0"/>
                <a:cs typeface="Times New Roman" panose="02020603050405020304" pitchFamily="18" charset="0"/>
              </a:rPr>
              <a:t> sin pedagogiske praksis gjennom barnehagebasert kompetanseutvikling.</a:t>
            </a:r>
            <a:endParaRPr lang="nb-NO" sz="900" dirty="0">
              <a:effectLst/>
              <a:latin typeface="+mj-lt"/>
              <a:ea typeface="Calibri" panose="020F0502020204030204" pitchFamily="34" charset="0"/>
              <a:cs typeface="Arial" panose="020B0604020202020204" pitchFamily="34" charset="0"/>
            </a:endParaRPr>
          </a:p>
          <a:p>
            <a:pPr>
              <a:lnSpc>
                <a:spcPct val="115000"/>
              </a:lnSpc>
            </a:pPr>
            <a:r>
              <a:rPr lang="nn-NO" sz="900" dirty="0" err="1">
                <a:effectLst/>
                <a:latin typeface="+mj-lt"/>
                <a:ea typeface="Calibri" panose="020F0502020204030204" pitchFamily="34" charset="0"/>
                <a:cs typeface="Times New Roman" panose="02020603050405020304" pitchFamily="18" charset="0"/>
              </a:rPr>
              <a:t>Ordningen</a:t>
            </a:r>
            <a:r>
              <a:rPr lang="nn-NO" sz="900" dirty="0">
                <a:effectLst/>
                <a:latin typeface="+mj-lt"/>
                <a:ea typeface="Calibri" panose="020F0502020204030204" pitchFamily="34" charset="0"/>
                <a:cs typeface="Times New Roman" panose="02020603050405020304" pitchFamily="18" charset="0"/>
              </a:rPr>
              <a:t> skal stimulere til godt samarbeid mellom barnehagemyndigheten, barnehageeiger, universitet og høgskole, </a:t>
            </a:r>
            <a:r>
              <a:rPr lang="nn-NO" sz="900" dirty="0" err="1">
                <a:effectLst/>
                <a:latin typeface="+mj-lt"/>
                <a:ea typeface="Calibri" panose="020F0502020204030204" pitchFamily="34" charset="0"/>
                <a:cs typeface="Times New Roman" panose="02020603050405020304" pitchFamily="18" charset="0"/>
              </a:rPr>
              <a:t>statsforvalter</a:t>
            </a:r>
            <a:r>
              <a:rPr lang="nn-NO" sz="900" dirty="0">
                <a:effectLst/>
                <a:latin typeface="+mj-lt"/>
                <a:ea typeface="Calibri" panose="020F0502020204030204" pitchFamily="34" charset="0"/>
                <a:cs typeface="Times New Roman" panose="02020603050405020304" pitchFamily="18" charset="0"/>
              </a:rPr>
              <a:t> og andre </a:t>
            </a:r>
            <a:r>
              <a:rPr lang="nn-NO" sz="900" dirty="0" err="1">
                <a:effectLst/>
                <a:latin typeface="+mj-lt"/>
                <a:ea typeface="Calibri" panose="020F0502020204030204" pitchFamily="34" charset="0"/>
                <a:cs typeface="Times New Roman" panose="02020603050405020304" pitchFamily="18" charset="0"/>
              </a:rPr>
              <a:t>aktører</a:t>
            </a:r>
            <a:r>
              <a:rPr lang="nn-NO" sz="900" dirty="0">
                <a:effectLst/>
                <a:latin typeface="+mj-lt"/>
                <a:ea typeface="Calibri" panose="020F0502020204030204" pitchFamily="34" charset="0"/>
                <a:cs typeface="Times New Roman" panose="02020603050405020304" pitchFamily="18" charset="0"/>
              </a:rPr>
              <a:t>. Den skal støtte arbeidet med Rammeplan for barnehager, nasjonal strategiplan og sektormål for barnehagen.</a:t>
            </a:r>
          </a:p>
          <a:p>
            <a:pPr>
              <a:lnSpc>
                <a:spcPct val="115000"/>
              </a:lnSpc>
            </a:pPr>
            <a:r>
              <a:rPr lang="nn-NO" sz="900" dirty="0">
                <a:latin typeface="+mj-lt"/>
                <a:ea typeface="Calibri" panose="020F0502020204030204" pitchFamily="34" charset="0"/>
                <a:cs typeface="Times New Roman" panose="02020603050405020304" pitchFamily="18" charset="0"/>
              </a:rPr>
              <a:t>I den forbindelse har vi i vårt barnehagenettverk fått et felles tema å jobbe med. </a:t>
            </a:r>
            <a:r>
              <a:rPr lang="nb-NO" sz="900" b="1" dirty="0">
                <a:latin typeface="+mj-lt"/>
                <a:ea typeface="Calibri" panose="020F0502020204030204" pitchFamily="34" charset="0"/>
                <a:cs typeface="Times New Roman" panose="02020603050405020304" pitchFamily="18" charset="0"/>
              </a:rPr>
              <a:t>Veiledning </a:t>
            </a:r>
            <a:r>
              <a:rPr lang="nb-NO" sz="900" dirty="0">
                <a:latin typeface="+mj-lt"/>
                <a:ea typeface="Calibri" panose="020F0502020204030204" pitchFamily="34" charset="0"/>
                <a:cs typeface="Times New Roman" panose="02020603050405020304" pitchFamily="18" charset="0"/>
              </a:rPr>
              <a:t>er navnet på årets tema. </a:t>
            </a:r>
            <a:endParaRPr lang="nn-NO" sz="900" dirty="0">
              <a:latin typeface="+mj-lt"/>
              <a:ea typeface="Calibri" panose="020F0502020204030204" pitchFamily="34" charset="0"/>
              <a:cs typeface="Times New Roman" panose="02020603050405020304" pitchFamily="18" charset="0"/>
            </a:endParaRPr>
          </a:p>
          <a:p>
            <a:pPr>
              <a:lnSpc>
                <a:spcPct val="115000"/>
              </a:lnSpc>
            </a:pPr>
            <a:r>
              <a:rPr lang="nb-NO" sz="900" dirty="0">
                <a:latin typeface="+mj-lt"/>
                <a:ea typeface="Calibri" panose="020F0502020204030204" pitchFamily="34" charset="0"/>
                <a:cs typeface="Times New Roman" panose="02020603050405020304" pitchFamily="18" charset="0"/>
              </a:rPr>
              <a:t>Det vil være </a:t>
            </a:r>
            <a:r>
              <a:rPr lang="nb-NO" sz="900" dirty="0">
                <a:effectLst/>
                <a:latin typeface="+mj-lt"/>
                <a:ea typeface="Calibri" panose="020F0502020204030204" pitchFamily="34" charset="0"/>
                <a:cs typeface="Times New Roman" panose="02020603050405020304" pitchFamily="18" charset="0"/>
              </a:rPr>
              <a:t>fokus på pedagogisk leder rollen og </a:t>
            </a:r>
            <a:r>
              <a:rPr lang="nb-NO" sz="900" dirty="0">
                <a:latin typeface="+mj-lt"/>
                <a:ea typeface="Calibri" panose="020F0502020204030204" pitchFamily="34" charset="0"/>
                <a:cs typeface="Times New Roman" panose="02020603050405020304" pitchFamily="18" charset="0"/>
              </a:rPr>
              <a:t>hvordan en kan</a:t>
            </a:r>
            <a:r>
              <a:rPr lang="nb-NO" sz="900" dirty="0">
                <a:effectLst/>
                <a:latin typeface="+mj-lt"/>
                <a:ea typeface="Calibri" panose="020F0502020204030204" pitchFamily="34" charset="0"/>
                <a:cs typeface="Times New Roman" panose="02020603050405020304" pitchFamily="18" charset="0"/>
              </a:rPr>
              <a:t> styrke deres kompetanse i barnehagebasert utviklingsarbeid. </a:t>
            </a:r>
          </a:p>
          <a:p>
            <a:pPr>
              <a:lnSpc>
                <a:spcPct val="115000"/>
              </a:lnSpc>
            </a:pPr>
            <a:r>
              <a:rPr lang="nb-NO" sz="900" dirty="0">
                <a:latin typeface="+mj-lt"/>
                <a:ea typeface="Calibri" panose="020F0502020204030204" pitchFamily="34" charset="0"/>
                <a:cs typeface="Times New Roman" panose="02020603050405020304" pitchFamily="18" charset="0"/>
              </a:rPr>
              <a:t>En ønsker å utvikle gode ledere, gi kraft til hverdagen som leder og  at en skal finne sin lederstil. </a:t>
            </a:r>
          </a:p>
          <a:p>
            <a:pPr>
              <a:lnSpc>
                <a:spcPct val="115000"/>
              </a:lnSpc>
            </a:pPr>
            <a:r>
              <a:rPr lang="nb-NO" sz="900" dirty="0">
                <a:latin typeface="+mj-lt"/>
                <a:ea typeface="Calibri" panose="020F0502020204030204" pitchFamily="34" charset="0"/>
                <a:cs typeface="Times New Roman" panose="02020603050405020304" pitchFamily="18" charset="0"/>
              </a:rPr>
              <a:t>Vi har fått Linda Viddal som veileder og foredragsholder. Hun jobber ved høyskolen i Volda og har ved flere anledninger holdt foredrag for styrere og pedagoger i Ålesund kommune. </a:t>
            </a:r>
          </a:p>
          <a:p>
            <a:pPr>
              <a:lnSpc>
                <a:spcPct val="115000"/>
              </a:lnSpc>
            </a:pPr>
            <a:endParaRPr lang="nn-NO" sz="900" dirty="0">
              <a:latin typeface="+mj-lt"/>
              <a:ea typeface="Calibri" panose="020F0502020204030204" pitchFamily="34" charset="0"/>
              <a:cs typeface="Times New Roman" panose="02020603050405020304" pitchFamily="18" charset="0"/>
            </a:endParaRPr>
          </a:p>
          <a:p>
            <a:pPr>
              <a:lnSpc>
                <a:spcPct val="115000"/>
              </a:lnSpc>
            </a:pPr>
            <a:r>
              <a:rPr lang="nn-NO" sz="900" dirty="0">
                <a:latin typeface="+mj-lt"/>
                <a:ea typeface="Calibri" panose="020F0502020204030204" pitchFamily="34" charset="0"/>
                <a:cs typeface="Times New Roman" panose="02020603050405020304" pitchFamily="18" charset="0"/>
              </a:rPr>
              <a:t>Vi i personalet skal også være med på et foredrag om IVK – ikkevoldskommunikasjon. På planleggingsdagen 26/8 -22 blir dette tema.</a:t>
            </a:r>
          </a:p>
          <a:p>
            <a:pPr>
              <a:lnSpc>
                <a:spcPct val="115000"/>
              </a:lnSpc>
            </a:pPr>
            <a:r>
              <a:rPr lang="nb-NO" sz="900" dirty="0">
                <a:effectLst/>
                <a:latin typeface="+mj-lt"/>
                <a:ea typeface="Calibri" panose="020F0502020204030204" pitchFamily="34" charset="0"/>
                <a:cs typeface="Times New Roman" panose="02020603050405020304" pitchFamily="18" charset="0"/>
              </a:rPr>
              <a:t>Vi har invitert Anniken Poulsson Beer og Ida </a:t>
            </a:r>
            <a:r>
              <a:rPr lang="nb-NO" sz="900" dirty="0" err="1">
                <a:effectLst/>
                <a:latin typeface="+mj-lt"/>
                <a:ea typeface="Calibri" panose="020F0502020204030204" pitchFamily="34" charset="0"/>
                <a:cs typeface="Times New Roman" panose="02020603050405020304" pitchFamily="18" charset="0"/>
              </a:rPr>
              <a:t>Rump</a:t>
            </a:r>
            <a:r>
              <a:rPr lang="nb-NO" sz="900" dirty="0">
                <a:latin typeface="+mj-lt"/>
                <a:ea typeface="Calibri" panose="020F0502020204030204" pitchFamily="34" charset="0"/>
                <a:cs typeface="Times New Roman" panose="02020603050405020304" pitchFamily="18" charset="0"/>
              </a:rPr>
              <a:t>. D</a:t>
            </a:r>
            <a:r>
              <a:rPr lang="nb-NO" sz="900" dirty="0">
                <a:effectLst/>
                <a:latin typeface="+mj-lt"/>
                <a:ea typeface="Calibri" panose="020F0502020204030204" pitchFamily="34" charset="0"/>
                <a:cs typeface="Times New Roman" panose="02020603050405020304" pitchFamily="18" charset="0"/>
              </a:rPr>
              <a:t>e er erfarne kursholdere i det som kalles giraffspråk eller ikkevoldskommunikasjon. De kaller også dette «et språk fra hjertet,»  et språk som gjør oss mer bevisste på hva slags </a:t>
            </a:r>
            <a:r>
              <a:rPr lang="nb-NO" sz="900" dirty="0">
                <a:latin typeface="+mj-lt"/>
                <a:ea typeface="Calibri" panose="020F0502020204030204" pitchFamily="34" charset="0"/>
                <a:cs typeface="Times New Roman" panose="02020603050405020304" pitchFamily="18" charset="0"/>
              </a:rPr>
              <a:t>kommunikasjon</a:t>
            </a:r>
            <a:r>
              <a:rPr lang="nb-NO" sz="900" dirty="0">
                <a:effectLst/>
                <a:latin typeface="+mj-lt"/>
                <a:ea typeface="Calibri" panose="020F0502020204030204" pitchFamily="34" charset="0"/>
                <a:cs typeface="Times New Roman" panose="02020603050405020304" pitchFamily="18" charset="0"/>
              </a:rPr>
              <a:t> som skaper kontakt og hva som skaper avstand.  "Lederskap med kjærlighet" er overskriften </a:t>
            </a:r>
          </a:p>
          <a:p>
            <a:pPr>
              <a:lnSpc>
                <a:spcPct val="115000"/>
              </a:lnSpc>
            </a:pPr>
            <a:r>
              <a:rPr lang="nb-NO" sz="900" dirty="0">
                <a:latin typeface="+mj-lt"/>
                <a:ea typeface="Calibri" panose="020F0502020204030204" pitchFamily="34" charset="0"/>
                <a:cs typeface="Times New Roman" panose="02020603050405020304" pitchFamily="18" charset="0"/>
              </a:rPr>
              <a:t>Dere foreldre får i denne forbindelse tilbud om eget foredrag på ettermiddagen. </a:t>
            </a:r>
            <a:endParaRPr lang="nb-NO" sz="900" dirty="0">
              <a:effectLst/>
              <a:latin typeface="+mj-lt"/>
              <a:ea typeface="Calibri" panose="020F0502020204030204" pitchFamily="34" charset="0"/>
              <a:cs typeface="Times New Roman" panose="02020603050405020304" pitchFamily="18" charset="0"/>
            </a:endParaRPr>
          </a:p>
          <a:p>
            <a:pPr>
              <a:lnSpc>
                <a:spcPct val="115000"/>
              </a:lnSpc>
            </a:pPr>
            <a:r>
              <a:rPr lang="nb-NO" sz="900" dirty="0">
                <a:effectLst/>
                <a:latin typeface="+mj-lt"/>
                <a:ea typeface="Calibri" panose="020F0502020204030204" pitchFamily="34" charset="0"/>
                <a:cs typeface="Times New Roman" panose="02020603050405020304" pitchFamily="18" charset="0"/>
              </a:rPr>
              <a:t>Her vil fokus </a:t>
            </a:r>
            <a:r>
              <a:rPr lang="nb-NO" sz="900" dirty="0">
                <a:latin typeface="+mj-lt"/>
                <a:ea typeface="Calibri" panose="020F0502020204030204" pitchFamily="34" charset="0"/>
                <a:cs typeface="Times New Roman" panose="02020603050405020304" pitchFamily="18" charset="0"/>
              </a:rPr>
              <a:t>bli</a:t>
            </a:r>
            <a:r>
              <a:rPr lang="nb-NO" sz="900" dirty="0">
                <a:effectLst/>
                <a:latin typeface="+mj-lt"/>
                <a:ea typeface="Calibri" panose="020F0502020204030204" pitchFamily="34" charset="0"/>
                <a:cs typeface="Times New Roman" panose="02020603050405020304" pitchFamily="18" charset="0"/>
              </a:rPr>
              <a:t> på det å være tydelige ledere i foreldrerollen, samtidig </a:t>
            </a:r>
            <a:r>
              <a:rPr lang="nb-NO" sz="900" dirty="0">
                <a:latin typeface="+mj-lt"/>
                <a:ea typeface="Calibri" panose="020F0502020204030204" pitchFamily="34" charset="0"/>
                <a:cs typeface="Times New Roman" panose="02020603050405020304" pitchFamily="18" charset="0"/>
              </a:rPr>
              <a:t>som en</a:t>
            </a:r>
            <a:r>
              <a:rPr lang="nb-NO" sz="900" dirty="0">
                <a:effectLst/>
                <a:latin typeface="+mj-lt"/>
                <a:ea typeface="Calibri" panose="020F0502020204030204" pitchFamily="34" charset="0"/>
                <a:cs typeface="Times New Roman" panose="02020603050405020304" pitchFamily="18" charset="0"/>
              </a:rPr>
              <a:t> ivaretar den gode relasjonen mellom foreldre og barn. Vi tror dette blir lærerikt og nyttig, og anbefaler dere å melde dere på!! Mer informasjon kommer ila august. </a:t>
            </a:r>
          </a:p>
          <a:p>
            <a:pPr>
              <a:lnSpc>
                <a:spcPct val="115000"/>
              </a:lnSpc>
            </a:pPr>
            <a:endParaRPr lang="nb-NO" sz="800" dirty="0">
              <a:effectLst/>
              <a:latin typeface="Calibri Light" panose="020F0302020204030204" pitchFamily="34" charset="0"/>
              <a:ea typeface="Calibri" panose="020F0502020204030204" pitchFamily="34" charset="0"/>
              <a:cs typeface="Times New Roman" panose="02020603050405020304" pitchFamily="18" charset="0"/>
            </a:endParaRPr>
          </a:p>
          <a:p>
            <a:pPr>
              <a:lnSpc>
                <a:spcPct val="115000"/>
              </a:lnSpc>
            </a:pPr>
            <a:endParaRPr lang="nb-NO" sz="800" dirty="0">
              <a:effectLst/>
              <a:latin typeface="Calibri Light" panose="020F0302020204030204" pitchFamily="34" charset="0"/>
              <a:ea typeface="Calibri" panose="020F0502020204030204" pitchFamily="34" charset="0"/>
              <a:cs typeface="Times New Roman" panose="02020603050405020304" pitchFamily="18" charset="0"/>
            </a:endParaRPr>
          </a:p>
          <a:p>
            <a:pPr>
              <a:lnSpc>
                <a:spcPct val="115000"/>
              </a:lnSpc>
            </a:pPr>
            <a:endParaRPr lang="nn-NO" sz="1400" dirty="0">
              <a:effectLst/>
              <a:latin typeface="Calibri Light" panose="020F0302020204030204" pitchFamily="34" charset="0"/>
              <a:ea typeface="Calibri" panose="020F0502020204030204" pitchFamily="34" charset="0"/>
              <a:cs typeface="Times New Roman" panose="02020603050405020304" pitchFamily="18" charset="0"/>
            </a:endParaRPr>
          </a:p>
          <a:p>
            <a:pPr>
              <a:lnSpc>
                <a:spcPct val="115000"/>
              </a:lnSpc>
            </a:pPr>
            <a:endParaRPr lang="nn-NO" sz="1400" dirty="0">
              <a:latin typeface="Calibri Light" panose="020F0302020204030204" pitchFamily="34" charset="0"/>
              <a:ea typeface="Calibri" panose="020F0502020204030204" pitchFamily="34" charset="0"/>
              <a:cs typeface="Times New Roman" panose="02020603050405020304" pitchFamily="18" charset="0"/>
            </a:endParaRPr>
          </a:p>
          <a:p>
            <a:pPr>
              <a:lnSpc>
                <a:spcPct val="115000"/>
              </a:lnSpc>
            </a:pPr>
            <a:endParaRPr lang="nn-NO" sz="1400" dirty="0">
              <a:effectLst/>
              <a:latin typeface="Calibri Light" panose="020F0302020204030204" pitchFamily="34" charset="0"/>
              <a:ea typeface="Calibri" panose="020F0502020204030204" pitchFamily="34" charset="0"/>
              <a:cs typeface="Times New Roman" panose="02020603050405020304" pitchFamily="18" charset="0"/>
            </a:endParaRPr>
          </a:p>
          <a:p>
            <a:pPr>
              <a:lnSpc>
                <a:spcPct val="115000"/>
              </a:lnSpc>
            </a:pPr>
            <a:endParaRPr lang="nn-NO" sz="1400" dirty="0">
              <a:latin typeface="Calibri Light" panose="020F0302020204030204" pitchFamily="34" charset="0"/>
              <a:ea typeface="Calibri" panose="020F0502020204030204" pitchFamily="34" charset="0"/>
              <a:cs typeface="Times New Roman" panose="02020603050405020304" pitchFamily="18" charset="0"/>
            </a:endParaRPr>
          </a:p>
          <a:p>
            <a:pPr>
              <a:lnSpc>
                <a:spcPct val="115000"/>
              </a:lnSpc>
            </a:pPr>
            <a:endParaRPr lang="nn-NO" sz="1400" dirty="0">
              <a:effectLst/>
              <a:latin typeface="Calibri Light" panose="020F0302020204030204" pitchFamily="34" charset="0"/>
              <a:ea typeface="Calibri" panose="020F0502020204030204" pitchFamily="34" charset="0"/>
              <a:cs typeface="Times New Roman" panose="02020603050405020304" pitchFamily="18" charset="0"/>
            </a:endParaRPr>
          </a:p>
          <a:p>
            <a:pPr>
              <a:lnSpc>
                <a:spcPct val="115000"/>
              </a:lnSpc>
            </a:pPr>
            <a:endParaRPr lang="nn-NO" sz="1400" dirty="0">
              <a:latin typeface="Calibri Light" panose="020F0302020204030204" pitchFamily="34" charset="0"/>
              <a:ea typeface="Calibri" panose="020F0502020204030204" pitchFamily="34" charset="0"/>
              <a:cs typeface="Times New Roman" panose="02020603050405020304" pitchFamily="18" charset="0"/>
            </a:endParaRPr>
          </a:p>
          <a:p>
            <a:pPr>
              <a:lnSpc>
                <a:spcPct val="115000"/>
              </a:lnSpc>
            </a:pPr>
            <a:endParaRPr lang="nb-NO" sz="1400" dirty="0">
              <a:effectLst/>
              <a:latin typeface="Calibri" panose="020F0502020204030204" pitchFamily="34" charset="0"/>
              <a:ea typeface="Calibri" panose="020F0502020204030204" pitchFamily="34" charset="0"/>
              <a:cs typeface="Arial" panose="020B0604020202020204" pitchFamily="34" charset="0"/>
            </a:endParaRPr>
          </a:p>
          <a:p>
            <a:endParaRPr lang="nb-NO" sz="1400" b="1" dirty="0">
              <a:latin typeface="+mj-lt"/>
            </a:endParaRPr>
          </a:p>
          <a:p>
            <a:endParaRPr lang="nb-NO" sz="900" dirty="0">
              <a:latin typeface="+mj-lt"/>
            </a:endParaRPr>
          </a:p>
        </p:txBody>
      </p:sp>
      <p:sp>
        <p:nvSpPr>
          <p:cNvPr id="14" name="Rectangle 13"/>
          <p:cNvSpPr>
            <a:spLocks noChangeArrowheads="1"/>
          </p:cNvSpPr>
          <p:nvPr/>
        </p:nvSpPr>
        <p:spPr bwMode="auto">
          <a:xfrm>
            <a:off x="596397" y="1491242"/>
            <a:ext cx="11127067" cy="861774"/>
          </a:xfrm>
          <a:prstGeom prst="rect">
            <a:avLst/>
          </a:prstGeom>
          <a:solidFill>
            <a:schemeClr val="accent6">
              <a:lumMod val="40000"/>
              <a:lumOff val="60000"/>
            </a:schemeClr>
          </a:solidFill>
          <a:ln>
            <a:noFill/>
          </a:ln>
          <a:effec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lang="nb-NO" altLang="nb-NO" sz="1400" b="1" dirty="0">
                <a:latin typeface="+mj-lt"/>
              </a:rPr>
              <a:t>8.1 Reggio Emilia inspirert nettverksarbeid</a:t>
            </a:r>
          </a:p>
          <a:p>
            <a:pPr defTabSz="914400" eaLnBrk="0" fontAlgn="base" hangingPunct="0">
              <a:spcBef>
                <a:spcPct val="0"/>
              </a:spcBef>
              <a:spcAft>
                <a:spcPct val="0"/>
              </a:spcAft>
            </a:pPr>
            <a:r>
              <a:rPr lang="nb-NO" altLang="nb-NO" sz="900" dirty="0">
                <a:latin typeface="+mj-lt"/>
              </a:rPr>
              <a:t>Sammen med Torvteigen og Trollhaugen barnehage jobber vi med ulike satsningsområder gjennom vårt felles Reggio Emilia inspirerte-nettverk. Vi har i tidligere barnehageår samarbeidet tett gjennom felles styrermøter, personalmøter, pedagogmøter, refleksjonsmøter og workshops, men </a:t>
            </a:r>
            <a:r>
              <a:rPr lang="nb-NO" altLang="nb-NO" sz="900" dirty="0" err="1">
                <a:latin typeface="+mj-lt"/>
              </a:rPr>
              <a:t>pga</a:t>
            </a:r>
            <a:r>
              <a:rPr lang="nb-NO" altLang="nb-NO" sz="900" dirty="0">
                <a:latin typeface="+mj-lt"/>
              </a:rPr>
              <a:t> korona har dette ikke vært så aktivt i en periode. Vi vil derfor jobbe i dette barnehageåret for å få tilbake det gode samarbeidet vi hadde tidligere. I år har vi valgt å fordype oss i fagområdet </a:t>
            </a:r>
            <a:r>
              <a:rPr lang="nb-NO" altLang="nb-NO" sz="900" b="1" dirty="0">
                <a:latin typeface="+mj-lt"/>
              </a:rPr>
              <a:t>Kunst, kultur og kreativitet fra Rammeplanen. </a:t>
            </a:r>
            <a:endParaRPr lang="nb-NO" altLang="nb-NO" sz="1050" dirty="0">
              <a:latin typeface="+mj-lt"/>
            </a:endParaRPr>
          </a:p>
          <a:p>
            <a:pPr defTabSz="914400" eaLnBrk="0" fontAlgn="base" hangingPunct="0">
              <a:spcBef>
                <a:spcPct val="0"/>
              </a:spcBef>
              <a:spcAft>
                <a:spcPct val="0"/>
              </a:spcAft>
            </a:pPr>
            <a:endParaRPr lang="nb-NO" altLang="nb-NO" sz="900" dirty="0">
              <a:latin typeface="+mj-lt"/>
            </a:endParaRPr>
          </a:p>
        </p:txBody>
      </p:sp>
      <p:sp>
        <p:nvSpPr>
          <p:cNvPr id="20" name="Text Box 3"/>
          <p:cNvSpPr txBox="1">
            <a:spLocks noChangeArrowheads="1"/>
          </p:cNvSpPr>
          <p:nvPr/>
        </p:nvSpPr>
        <p:spPr bwMode="auto">
          <a:xfrm>
            <a:off x="6537532" y="2678306"/>
            <a:ext cx="5376827" cy="3921670"/>
          </a:xfrm>
          <a:prstGeom prst="rect">
            <a:avLst/>
          </a:prstGeom>
          <a:solidFill>
            <a:srgbClr val="FF9933"/>
          </a:solidFill>
          <a:ln w="25400">
            <a:noFill/>
            <a:miter lim="800000"/>
            <a:headEnd/>
            <a:tailEnd/>
          </a:ln>
          <a:effectLst/>
        </p:spPr>
        <p:txBody>
          <a:bodyPr rot="0" vert="horz" wrap="square" lIns="36576" tIns="36576" rIns="36576" bIns="36576" anchor="t" anchorCtr="0" upright="1">
            <a:noAutofit/>
          </a:bodyPr>
          <a:lstStyle/>
          <a:p>
            <a:pPr>
              <a:lnSpc>
                <a:spcPct val="115000"/>
              </a:lnSpc>
              <a:spcAft>
                <a:spcPts val="800"/>
              </a:spcAft>
            </a:pPr>
            <a:r>
              <a:rPr lang="nb-NO" sz="1000" b="1" dirty="0">
                <a:latin typeface="Lucida Calligraphy" panose="03010101010101010101" pitchFamily="66" charset="0"/>
                <a:ea typeface="Times New Roman" panose="02020603050405020304" pitchFamily="18" charset="0"/>
                <a:cs typeface="Times New Roman" panose="02020603050405020304" pitchFamily="18" charset="0"/>
              </a:rPr>
              <a:t>Kunst, kultur og kreativitet</a:t>
            </a:r>
          </a:p>
          <a:p>
            <a:pPr>
              <a:lnSpc>
                <a:spcPct val="115000"/>
              </a:lnSpc>
              <a:spcAft>
                <a:spcPts val="800"/>
              </a:spcAft>
            </a:pPr>
            <a:r>
              <a:rPr lang="nb-NO" sz="1000" dirty="0">
                <a:latin typeface="Lucida Calligraphy" panose="03010101010101010101" pitchFamily="66" charset="0"/>
                <a:ea typeface="Times New Roman" panose="02020603050405020304" pitchFamily="18" charset="0"/>
                <a:cs typeface="Times New Roman" panose="02020603050405020304" pitchFamily="18" charset="0"/>
              </a:rPr>
              <a:t>Opplevelser med kunst og kultur i barnehagen kan legge grunnlag for tilhørighet, deltakelse og eget skapende arbeid. I barnehagen skal barna få estetiske erfaringer med kunst og kultur i ulike former og organisert på måter som gir barna anledning til utforsking, fordypning og progresjon.</a:t>
            </a:r>
          </a:p>
          <a:p>
            <a:pPr>
              <a:lnSpc>
                <a:spcPct val="115000"/>
              </a:lnSpc>
              <a:spcAft>
                <a:spcPts val="800"/>
              </a:spcAft>
            </a:pPr>
            <a:r>
              <a:rPr lang="nb-NO" sz="1000" dirty="0">
                <a:latin typeface="Lucida Calligraphy" panose="03010101010101010101" pitchFamily="66" charset="0"/>
                <a:ea typeface="Times New Roman" panose="02020603050405020304" pitchFamily="18" charset="0"/>
                <a:cs typeface="Times New Roman" panose="02020603050405020304" pitchFamily="18" charset="0"/>
              </a:rPr>
              <a:t> Fagområdet omhandler uttrykksformer som billedkunst og kunsthåndverk, musikk, dans, drama, språk, litteratur, film, arkitektur og design. Barnehagen skal la barna møte ulike kunstneriske og kulturelle uttrykk som gjenspeiler et mangfoldig samfunn og ulike tidsepoker.</a:t>
            </a:r>
          </a:p>
          <a:p>
            <a:pPr>
              <a:lnSpc>
                <a:spcPct val="115000"/>
              </a:lnSpc>
              <a:spcAft>
                <a:spcPts val="800"/>
              </a:spcAft>
            </a:pPr>
            <a:r>
              <a:rPr lang="nb-NO" sz="1000" dirty="0">
                <a:latin typeface="Lucida Calligraphy" panose="03010101010101010101" pitchFamily="66" charset="0"/>
                <a:ea typeface="Times New Roman" panose="02020603050405020304" pitchFamily="18" charset="0"/>
                <a:cs typeface="Times New Roman" panose="02020603050405020304" pitchFamily="18" charset="0"/>
              </a:rPr>
              <a:t> Barnehagen må legge til rette for og videreutvikle barnas kreative prosesser og uttrykk gjennom å ære lydhøre, være anerkjennende og å imøtekomme barns egen tradisjonskultur og barnekultur</a:t>
            </a:r>
          </a:p>
          <a:p>
            <a:pPr>
              <a:lnSpc>
                <a:spcPct val="115000"/>
              </a:lnSpc>
              <a:spcAft>
                <a:spcPts val="800"/>
              </a:spcAft>
            </a:pPr>
            <a:r>
              <a:rPr lang="nb-NO" sz="1000" dirty="0">
                <a:latin typeface="Lucida Calligraphy" panose="03010101010101010101" pitchFamily="66" charset="0"/>
                <a:ea typeface="Times New Roman" panose="02020603050405020304" pitchFamily="18" charset="0"/>
                <a:cs typeface="Times New Roman" panose="02020603050405020304" pitchFamily="18" charset="0"/>
              </a:rPr>
              <a:t>Barnehagen må også være lyttende og oppmerksom på barnas ulike kulturelle uttrykk, vise respekt for deres ytringsformer og fremme lyst til å gå videre i utforsking av de estetiske områdene</a:t>
            </a:r>
          </a:p>
        </p:txBody>
      </p:sp>
    </p:spTree>
    <p:extLst>
      <p:ext uri="{BB962C8B-B14F-4D97-AF65-F5344CB8AC3E}">
        <p14:creationId xmlns:p14="http://schemas.microsoft.com/office/powerpoint/2010/main" val="17157814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940526" y="226596"/>
            <a:ext cx="10515600" cy="1325563"/>
          </a:xfrm>
        </p:spPr>
        <p:txBody>
          <a:bodyPr/>
          <a:lstStyle/>
          <a:p>
            <a:r>
              <a:rPr lang="nb-NO" b="1" dirty="0"/>
              <a:t>9. Mat og kosthold</a:t>
            </a:r>
          </a:p>
        </p:txBody>
      </p:sp>
      <p:sp>
        <p:nvSpPr>
          <p:cNvPr id="3" name="Plassholder for lysbildenummer 2"/>
          <p:cNvSpPr>
            <a:spLocks noGrp="1"/>
          </p:cNvSpPr>
          <p:nvPr>
            <p:ph type="sldNum" sz="quarter" idx="12"/>
          </p:nvPr>
        </p:nvSpPr>
        <p:spPr/>
        <p:txBody>
          <a:bodyPr/>
          <a:lstStyle/>
          <a:p>
            <a:fld id="{4FEA28DB-231A-47A9-A2E4-B79456C41DE1}" type="slidenum">
              <a:rPr lang="nb-NO" smtClean="0"/>
              <a:t>18</a:t>
            </a:fld>
            <a:endParaRPr lang="nb-NO"/>
          </a:p>
        </p:txBody>
      </p:sp>
      <p:sp>
        <p:nvSpPr>
          <p:cNvPr id="5" name="TekstSylinder 4"/>
          <p:cNvSpPr txBox="1"/>
          <p:nvPr/>
        </p:nvSpPr>
        <p:spPr>
          <a:xfrm>
            <a:off x="940526" y="1504605"/>
            <a:ext cx="10093234" cy="2031325"/>
          </a:xfrm>
          <a:prstGeom prst="rect">
            <a:avLst/>
          </a:prstGeom>
          <a:noFill/>
        </p:spPr>
        <p:txBody>
          <a:bodyPr wrap="square" rtlCol="0">
            <a:spAutoFit/>
          </a:bodyPr>
          <a:lstStyle/>
          <a:p>
            <a:r>
              <a:rPr lang="nb-NO" sz="900" dirty="0">
                <a:latin typeface="+mj-lt"/>
              </a:rPr>
              <a:t>I Fjelltun barnehage har vi fokus på et sunt kosthold. Foreldrene betaler matpenger, og barna får lunsjmåltid og fruktmåltid i barnehagen hver dag. Vi lager varmlunsj minst en dag i uka, og barna er med på å jobbe med dette. Vi har fokus på hjemmelaget mat av god kvalitet, og vi ønsker å ha et bærekraftig kosthold der så lite mat som mulig skal gå til spille. Vi dyrker egne grønnsaker som vi bruker i matlagingen, og opplever at dette gir maten en verdi. Barna gleder seg ekstra mye over å smake på ting som vi selv har fått til å gro i </a:t>
            </a:r>
            <a:r>
              <a:rPr lang="nb-NO" sz="900" dirty="0" err="1">
                <a:latin typeface="+mj-lt"/>
              </a:rPr>
              <a:t>plantekassene</a:t>
            </a:r>
            <a:r>
              <a:rPr lang="nb-NO" sz="900" dirty="0">
                <a:latin typeface="+mj-lt"/>
              </a:rPr>
              <a:t> våre. </a:t>
            </a:r>
          </a:p>
          <a:p>
            <a:endParaRPr lang="nb-NO" sz="900" dirty="0">
              <a:latin typeface="+mj-lt"/>
            </a:endParaRPr>
          </a:p>
          <a:p>
            <a:r>
              <a:rPr lang="nb-NO" sz="900" dirty="0">
                <a:latin typeface="+mj-lt"/>
              </a:rPr>
              <a:t>I løpet av dette barnehageåret har vi  bygd både drivhus og nytt kjøkken, og da var det viktig for oss å bygge disse på en måte som gjør det mulig for barna og å bli delaktige. Vi anser kjøkkenet som en del av barnehagens atelier og vi ønsker at kjøkken, matlaging, spiring og dyrking  skal brukes i både prosjektarbeid og andre sanselige læringssituasjoner gjennom hele året. </a:t>
            </a:r>
          </a:p>
          <a:p>
            <a:endParaRPr lang="nb-NO" sz="900" dirty="0">
              <a:latin typeface="+mj-lt"/>
            </a:endParaRPr>
          </a:p>
          <a:p>
            <a:r>
              <a:rPr lang="nb-NO" sz="900" dirty="0">
                <a:latin typeface="+mj-lt"/>
              </a:rPr>
              <a:t>De barna som ikke spiser frokost hjemme, er velkommen til å spise frokost i barnehagen, men da må de ha med frokostmatpakke. For de som kommer aller først starter frokosten på avdeling Rundskue, etterhvert som personalet er på plass går man til sin avdeling. </a:t>
            </a:r>
            <a:r>
              <a:rPr lang="nb-NO" sz="900" b="1" dirty="0">
                <a:latin typeface="+mj-lt"/>
              </a:rPr>
              <a:t>Vi ønsker at de som kommer etter 0830 har spist ferdig hjemme. </a:t>
            </a:r>
            <a:r>
              <a:rPr lang="nb-NO" sz="900" dirty="0">
                <a:latin typeface="+mj-lt"/>
              </a:rPr>
              <a:t>Etterhvert som barna er ferdige med å spise, kan de begynne med ulike aktiviteter.</a:t>
            </a:r>
          </a:p>
          <a:p>
            <a:r>
              <a:rPr lang="nb-NO" sz="900" dirty="0">
                <a:latin typeface="+mj-lt"/>
              </a:rPr>
              <a:t>Til lunsjmåltidet er barna delt i grupper. Når vi spiser i mindre grupper, blir det mer ro, og lettere for flere å delta i samtalen. De voksne er med på å skape ei god og nær stemning.</a:t>
            </a:r>
          </a:p>
          <a:p>
            <a:endParaRPr lang="nb-NO" sz="900" dirty="0">
              <a:latin typeface="+mj-lt"/>
            </a:endParaRPr>
          </a:p>
          <a:p>
            <a:r>
              <a:rPr lang="nb-NO" sz="900" dirty="0">
                <a:latin typeface="+mj-lt"/>
              </a:rPr>
              <a:t>Barna deltar både i matlaging og pådekking. De velger brød og pålegg, og barna får mulighet til å smører på selv. Barna rydder kopp og asjett etter seg, og vasker av bordet slik at det blir hyggelig for de som kommer og skal spise etter dem.</a:t>
            </a:r>
          </a:p>
          <a:p>
            <a:r>
              <a:rPr lang="nb-NO" sz="900" dirty="0">
                <a:latin typeface="+mj-lt"/>
              </a:rPr>
              <a:t>Vi spiser også ofte i skogen, i </a:t>
            </a:r>
            <a:r>
              <a:rPr lang="nb-NO" sz="900" dirty="0" err="1">
                <a:latin typeface="+mj-lt"/>
              </a:rPr>
              <a:t>bålhuset</a:t>
            </a:r>
            <a:r>
              <a:rPr lang="nb-NO" sz="900" dirty="0">
                <a:latin typeface="+mj-lt"/>
              </a:rPr>
              <a:t> eller på «Plassen vår». Søppel tar vi bestandig med tilbake for sortering, og fokuserer på hvilke spor vi etterlater oss.</a:t>
            </a:r>
          </a:p>
        </p:txBody>
      </p:sp>
      <p:sp>
        <p:nvSpPr>
          <p:cNvPr id="4" name="TekstSylinder 3">
            <a:extLst>
              <a:ext uri="{FF2B5EF4-FFF2-40B4-BE49-F238E27FC236}">
                <a16:creationId xmlns:a16="http://schemas.microsoft.com/office/drawing/2014/main" id="{2370D408-D1F7-4018-91CC-6D9706F6BEE5}"/>
              </a:ext>
            </a:extLst>
          </p:cNvPr>
          <p:cNvSpPr txBox="1"/>
          <p:nvPr/>
        </p:nvSpPr>
        <p:spPr>
          <a:xfrm>
            <a:off x="6317243" y="3836385"/>
            <a:ext cx="2643877" cy="2400657"/>
          </a:xfrm>
          <a:prstGeom prst="rect">
            <a:avLst/>
          </a:prstGeom>
          <a:solidFill>
            <a:srgbClr val="FF9933"/>
          </a:solidFill>
        </p:spPr>
        <p:txBody>
          <a:bodyPr wrap="square" rtlCol="0">
            <a:spAutoFit/>
          </a:bodyPr>
          <a:lstStyle/>
          <a:p>
            <a:pPr algn="l"/>
            <a:endParaRPr lang="nb-NO" sz="1000" b="1" i="0" u="none" strike="noStrike" baseline="0" dirty="0">
              <a:solidFill>
                <a:srgbClr val="303030"/>
              </a:solidFill>
              <a:latin typeface="Lucida Calligraphy" panose="03010101010101010101" pitchFamily="66" charset="0"/>
            </a:endParaRPr>
          </a:p>
          <a:p>
            <a:pPr algn="l"/>
            <a:r>
              <a:rPr lang="nb-NO" sz="1000" b="1" i="0" u="none" strike="noStrike" baseline="0" dirty="0">
                <a:solidFill>
                  <a:srgbClr val="303030"/>
                </a:solidFill>
                <a:latin typeface="Lucida Calligraphy" panose="03010101010101010101" pitchFamily="66" charset="0"/>
              </a:rPr>
              <a:t>Rammeplanen om mat:</a:t>
            </a:r>
          </a:p>
          <a:p>
            <a:pPr algn="l"/>
            <a:endParaRPr lang="nb-NO" sz="1000" b="1" i="0" u="none" strike="noStrike" baseline="0" dirty="0">
              <a:solidFill>
                <a:srgbClr val="303030"/>
              </a:solidFill>
              <a:latin typeface="Lucida Calligraphy" panose="03010101010101010101" pitchFamily="66" charset="0"/>
            </a:endParaRPr>
          </a:p>
          <a:p>
            <a:pPr algn="l"/>
            <a:r>
              <a:rPr lang="nb-NO" sz="1000" i="0" u="none" strike="noStrike" baseline="0" dirty="0">
                <a:solidFill>
                  <a:srgbClr val="303030"/>
                </a:solidFill>
                <a:latin typeface="Lucida Calligraphy" panose="03010101010101010101" pitchFamily="66" charset="0"/>
              </a:rPr>
              <a:t>Gjennom medvirkning i mat- og måltidsaktiviteter skal barna motiveres til å spise sunn mat og få grunnleggende forståelse for hvordan sunn mat kan bidra til god helse.</a:t>
            </a:r>
          </a:p>
          <a:p>
            <a:pPr algn="l"/>
            <a:endParaRPr lang="nb-NO" sz="1000" dirty="0">
              <a:solidFill>
                <a:srgbClr val="303030"/>
              </a:solidFill>
              <a:latin typeface="Lucida Calligraphy" panose="03010101010101010101" pitchFamily="66" charset="0"/>
            </a:endParaRPr>
          </a:p>
          <a:p>
            <a:pPr algn="l"/>
            <a:r>
              <a:rPr lang="nb-NO" sz="1000" dirty="0">
                <a:solidFill>
                  <a:srgbClr val="303030"/>
                </a:solidFill>
                <a:latin typeface="Lucida Calligraphy" panose="03010101010101010101" pitchFamily="66" charset="0"/>
              </a:rPr>
              <a:t>Personalet</a:t>
            </a:r>
            <a:r>
              <a:rPr lang="nb-NO" sz="1000" i="0" u="none" strike="noStrike" baseline="0" dirty="0">
                <a:solidFill>
                  <a:srgbClr val="303030"/>
                </a:solidFill>
                <a:latin typeface="Lucida Calligraphy" panose="03010101010101010101" pitchFamily="66" charset="0"/>
              </a:rPr>
              <a:t> skal jobbe </a:t>
            </a:r>
            <a:r>
              <a:rPr lang="nb-NO" sz="1000" dirty="0">
                <a:solidFill>
                  <a:srgbClr val="303030"/>
                </a:solidFill>
                <a:latin typeface="Lucida Calligraphy" panose="03010101010101010101" pitchFamily="66" charset="0"/>
              </a:rPr>
              <a:t>for at b</a:t>
            </a:r>
            <a:r>
              <a:rPr lang="nb-NO" sz="1000" i="0" u="none" strike="noStrike" baseline="0" dirty="0">
                <a:solidFill>
                  <a:srgbClr val="303030"/>
                </a:solidFill>
                <a:latin typeface="Lucida Calligraphy" panose="03010101010101010101" pitchFamily="66" charset="0"/>
              </a:rPr>
              <a:t>arna får innsikt i matens opprinnelse, produksjon av matvarer og veien fra mat til måltid.</a:t>
            </a:r>
          </a:p>
          <a:p>
            <a:pPr algn="l"/>
            <a:endParaRPr lang="nb-NO" sz="1000" i="0" u="none" strike="noStrike" baseline="0" dirty="0">
              <a:solidFill>
                <a:srgbClr val="303030"/>
              </a:solidFill>
              <a:latin typeface="Lucida Calligraphy" panose="03010101010101010101" pitchFamily="66" charset="0"/>
            </a:endParaRPr>
          </a:p>
        </p:txBody>
      </p:sp>
    </p:spTree>
    <p:extLst>
      <p:ext uri="{BB962C8B-B14F-4D97-AF65-F5344CB8AC3E}">
        <p14:creationId xmlns:p14="http://schemas.microsoft.com/office/powerpoint/2010/main" val="1583222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lysbildenummer 2">
            <a:extLst>
              <a:ext uri="{FF2B5EF4-FFF2-40B4-BE49-F238E27FC236}">
                <a16:creationId xmlns:a16="http://schemas.microsoft.com/office/drawing/2014/main" id="{9D25924F-F20B-4CF7-9405-E2509884A85E}"/>
              </a:ext>
            </a:extLst>
          </p:cNvPr>
          <p:cNvSpPr>
            <a:spLocks noGrp="1"/>
          </p:cNvSpPr>
          <p:nvPr>
            <p:ph type="sldNum" sz="quarter" idx="12"/>
          </p:nvPr>
        </p:nvSpPr>
        <p:spPr/>
        <p:txBody>
          <a:bodyPr/>
          <a:lstStyle/>
          <a:p>
            <a:fld id="{4FEA28DB-231A-47A9-A2E4-B79456C41DE1}" type="slidenum">
              <a:rPr lang="nb-NO" smtClean="0"/>
              <a:t>19</a:t>
            </a:fld>
            <a:endParaRPr lang="nb-NO"/>
          </a:p>
        </p:txBody>
      </p:sp>
      <p:sp>
        <p:nvSpPr>
          <p:cNvPr id="4" name="Tekstboks 2">
            <a:extLst>
              <a:ext uri="{FF2B5EF4-FFF2-40B4-BE49-F238E27FC236}">
                <a16:creationId xmlns:a16="http://schemas.microsoft.com/office/drawing/2014/main" id="{8AAB1CD7-D421-44E3-883D-96C13E7520BA}"/>
              </a:ext>
            </a:extLst>
          </p:cNvPr>
          <p:cNvSpPr txBox="1">
            <a:spLocks noChangeArrowheads="1"/>
          </p:cNvSpPr>
          <p:nvPr/>
        </p:nvSpPr>
        <p:spPr bwMode="auto">
          <a:xfrm>
            <a:off x="838200" y="1477042"/>
            <a:ext cx="9736183" cy="2202643"/>
          </a:xfrm>
          <a:prstGeom prst="rect">
            <a:avLst/>
          </a:prstGeom>
          <a:solidFill>
            <a:schemeClr val="bg1"/>
          </a:solidFill>
          <a:ln w="9525">
            <a:noFill/>
            <a:miter lim="800000"/>
            <a:headEnd/>
            <a:tailEnd/>
          </a:ln>
        </p:spPr>
        <p:txBody>
          <a:bodyPr rot="0" vert="horz" wrap="square" lIns="91440" tIns="45720" rIns="91440" bIns="45720" anchor="t" anchorCtr="0">
            <a:noAutofit/>
          </a:bodyPr>
          <a:lstStyle/>
          <a:p>
            <a:pPr>
              <a:lnSpc>
                <a:spcPct val="115000"/>
              </a:lnSpc>
              <a:spcAft>
                <a:spcPts val="800"/>
              </a:spcAft>
            </a:pPr>
            <a:r>
              <a:rPr lang="nb-NO" sz="900" dirty="0">
                <a:latin typeface="+mj-lt"/>
                <a:ea typeface="Times New Roman" panose="02020603050405020304" pitchFamily="18" charset="0"/>
                <a:cs typeface="Times New Roman" panose="02020603050405020304" pitchFamily="18" charset="0"/>
              </a:rPr>
              <a:t>Når et barn har bursdag i Fjelltun barnehage lager vi krone, og har ei samling der vi tenner lys, synger bursdagssang og gjør ekstra stas på barnet. Dette blir gjort ulikt ut fra hvilken alder barna er i. Vi har en bursdagsvegg, der bilde av alle barna henger sammen med kalenderen vår. Når barnet har bursdag flytter bildet inn i bursdagshuset. I tillegg flagger vi utenfor barnehagen. </a:t>
            </a:r>
          </a:p>
          <a:p>
            <a:pPr>
              <a:lnSpc>
                <a:spcPct val="115000"/>
              </a:lnSpc>
              <a:spcAft>
                <a:spcPts val="800"/>
              </a:spcAft>
            </a:pPr>
            <a:r>
              <a:rPr lang="nb-NO" sz="900" dirty="0">
                <a:latin typeface="+mj-lt"/>
                <a:ea typeface="Times New Roman" panose="02020603050405020304" pitchFamily="18" charset="0"/>
                <a:cs typeface="Times New Roman" panose="02020603050405020304" pitchFamily="18" charset="0"/>
              </a:rPr>
              <a:t>Vi lager </a:t>
            </a:r>
            <a:r>
              <a:rPr lang="nb-NO" sz="900" dirty="0" err="1">
                <a:latin typeface="+mj-lt"/>
                <a:ea typeface="Times New Roman" panose="02020603050405020304" pitchFamily="18" charset="0"/>
                <a:cs typeface="Times New Roman" panose="02020603050405020304" pitchFamily="18" charset="0"/>
              </a:rPr>
              <a:t>smoothie</a:t>
            </a:r>
            <a:r>
              <a:rPr lang="nb-NO" sz="900" dirty="0">
                <a:latin typeface="+mj-lt"/>
                <a:ea typeface="Times New Roman" panose="02020603050405020304" pitchFamily="18" charset="0"/>
                <a:cs typeface="Times New Roman" panose="02020603050405020304" pitchFamily="18" charset="0"/>
              </a:rPr>
              <a:t>, fruktsalat eller andre sunne alternativ, så det er ikke behov for å ta med noe ekstra hjemmefra. Dersom barnet skal invitere barn fra sin avdeling i bursdag hjemme, ber vi dere ha en dialog med personalet om hvem man inviterer. Man kan for eksempel velge alle som hører til i samme årskull, eller kanskje hele barnegruppa. Invitasjoner kan gjerne legges i barnas hyller, men da må ingen bli utestengt fra en «gruppe».</a:t>
            </a:r>
          </a:p>
          <a:p>
            <a:pPr>
              <a:lnSpc>
                <a:spcPct val="115000"/>
              </a:lnSpc>
              <a:spcAft>
                <a:spcPts val="800"/>
              </a:spcAft>
            </a:pPr>
            <a:r>
              <a:rPr lang="nb-NO" sz="900" dirty="0">
                <a:latin typeface="+mj-lt"/>
                <a:ea typeface="Times New Roman" panose="02020603050405020304" pitchFamily="18" charset="0"/>
                <a:cs typeface="Times New Roman" panose="02020603050405020304" pitchFamily="18" charset="0"/>
              </a:rPr>
              <a:t> </a:t>
            </a:r>
          </a:p>
        </p:txBody>
      </p:sp>
      <p:sp>
        <p:nvSpPr>
          <p:cNvPr id="21" name="Tittel 1">
            <a:extLst>
              <a:ext uri="{FF2B5EF4-FFF2-40B4-BE49-F238E27FC236}">
                <a16:creationId xmlns:a16="http://schemas.microsoft.com/office/drawing/2014/main" id="{A0F8E632-22E6-4DE2-A42E-B2D3C900F32F}"/>
              </a:ext>
            </a:extLst>
          </p:cNvPr>
          <p:cNvSpPr>
            <a:spLocks noGrp="1"/>
          </p:cNvSpPr>
          <p:nvPr>
            <p:ph type="title"/>
          </p:nvPr>
        </p:nvSpPr>
        <p:spPr>
          <a:xfrm>
            <a:off x="940526" y="226596"/>
            <a:ext cx="10515600" cy="1325563"/>
          </a:xfrm>
        </p:spPr>
        <p:txBody>
          <a:bodyPr/>
          <a:lstStyle/>
          <a:p>
            <a:r>
              <a:rPr lang="nb-NO" b="1" dirty="0"/>
              <a:t>10. Bursdager</a:t>
            </a:r>
          </a:p>
        </p:txBody>
      </p:sp>
    </p:spTree>
    <p:extLst>
      <p:ext uri="{BB962C8B-B14F-4D97-AF65-F5344CB8AC3E}">
        <p14:creationId xmlns:p14="http://schemas.microsoft.com/office/powerpoint/2010/main" val="1936124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643514" y="378662"/>
            <a:ext cx="7886700" cy="1325563"/>
          </a:xfrm>
        </p:spPr>
        <p:txBody>
          <a:bodyPr/>
          <a:lstStyle/>
          <a:p>
            <a:r>
              <a:rPr lang="nb-NO" b="1" dirty="0"/>
              <a:t>Innhold</a:t>
            </a:r>
          </a:p>
        </p:txBody>
      </p:sp>
      <p:sp>
        <p:nvSpPr>
          <p:cNvPr id="5" name="Plassholder for lysbildenummer 4"/>
          <p:cNvSpPr>
            <a:spLocks noGrp="1"/>
          </p:cNvSpPr>
          <p:nvPr>
            <p:ph type="sldNum" sz="quarter" idx="12"/>
          </p:nvPr>
        </p:nvSpPr>
        <p:spPr/>
        <p:txBody>
          <a:bodyPr/>
          <a:lstStyle/>
          <a:p>
            <a:fld id="{4FEA28DB-231A-47A9-A2E4-B79456C41DE1}" type="slidenum">
              <a:rPr lang="nb-NO" smtClean="0"/>
              <a:t>2</a:t>
            </a:fld>
            <a:endParaRPr lang="nb-NO" dirty="0"/>
          </a:p>
        </p:txBody>
      </p:sp>
      <p:sp>
        <p:nvSpPr>
          <p:cNvPr id="4" name="TekstSylinder 3"/>
          <p:cNvSpPr txBox="1"/>
          <p:nvPr/>
        </p:nvSpPr>
        <p:spPr>
          <a:xfrm>
            <a:off x="643514" y="1315669"/>
            <a:ext cx="3302032" cy="2246769"/>
          </a:xfrm>
          <a:prstGeom prst="rect">
            <a:avLst/>
          </a:prstGeom>
          <a:noFill/>
          <a:ln>
            <a:solidFill>
              <a:schemeClr val="bg1"/>
            </a:solidFill>
          </a:ln>
        </p:spPr>
        <p:txBody>
          <a:bodyPr wrap="square" rtlCol="0">
            <a:spAutoFit/>
          </a:bodyPr>
          <a:lstStyle/>
          <a:p>
            <a:pPr marL="342900" indent="-342900">
              <a:buAutoNum type="arabicPlain"/>
            </a:pPr>
            <a:r>
              <a:rPr lang="nb-NO" sz="1400" dirty="0"/>
              <a:t>Praktisk info</a:t>
            </a:r>
          </a:p>
          <a:p>
            <a:pPr marL="342900" indent="-342900">
              <a:buAutoNum type="arabicPlain"/>
            </a:pPr>
            <a:endParaRPr lang="nb-NO" sz="1400" dirty="0"/>
          </a:p>
          <a:p>
            <a:pPr marL="342900" indent="-342900">
              <a:buAutoNum type="arabicPlain"/>
            </a:pPr>
            <a:r>
              <a:rPr lang="nb-NO" sz="1400" dirty="0"/>
              <a:t>Vi jobber i Fjelltun barnehage</a:t>
            </a:r>
          </a:p>
          <a:p>
            <a:pPr marL="342900" indent="-342900">
              <a:buAutoNum type="arabicPlain"/>
            </a:pPr>
            <a:endParaRPr lang="nb-NO" sz="1400" dirty="0"/>
          </a:p>
          <a:p>
            <a:r>
              <a:rPr lang="nb-NO" sz="1400" dirty="0"/>
              <a:t>3       Avdelingene</a:t>
            </a:r>
          </a:p>
          <a:p>
            <a:r>
              <a:rPr lang="nb-NO" sz="1400" dirty="0"/>
              <a:t>         3.1 Rundskue</a:t>
            </a:r>
          </a:p>
          <a:p>
            <a:r>
              <a:rPr lang="nb-NO" sz="1400" dirty="0"/>
              <a:t>         3.2 </a:t>
            </a:r>
            <a:r>
              <a:rPr lang="nb-NO" sz="1400" dirty="0" err="1"/>
              <a:t>Lillesetra</a:t>
            </a:r>
            <a:endParaRPr lang="nb-NO" sz="1400" dirty="0"/>
          </a:p>
          <a:p>
            <a:r>
              <a:rPr lang="nb-NO" sz="1400" dirty="0"/>
              <a:t>         3.3 Storesetra</a:t>
            </a:r>
          </a:p>
          <a:p>
            <a:pPr marL="342900" indent="-342900">
              <a:buAutoNum type="arabicPlain"/>
            </a:pPr>
            <a:endParaRPr lang="nb-NO" sz="1400" dirty="0"/>
          </a:p>
          <a:p>
            <a:pPr marL="342900" indent="-342900">
              <a:buAutoNum type="arabicPlain"/>
            </a:pPr>
            <a:endParaRPr lang="nb-NO" sz="1400" dirty="0"/>
          </a:p>
        </p:txBody>
      </p:sp>
      <p:sp>
        <p:nvSpPr>
          <p:cNvPr id="6" name="Tekstboks 2">
            <a:extLst>
              <a:ext uri="{FF2B5EF4-FFF2-40B4-BE49-F238E27FC236}">
                <a16:creationId xmlns:a16="http://schemas.microsoft.com/office/drawing/2014/main" id="{3420F26F-3985-487F-B30F-00D820614ADE}"/>
              </a:ext>
            </a:extLst>
          </p:cNvPr>
          <p:cNvSpPr txBox="1">
            <a:spLocks noChangeArrowheads="1"/>
          </p:cNvSpPr>
          <p:nvPr/>
        </p:nvSpPr>
        <p:spPr bwMode="auto">
          <a:xfrm>
            <a:off x="1097137" y="3310166"/>
            <a:ext cx="5184949" cy="3046184"/>
          </a:xfrm>
          <a:prstGeom prst="rect">
            <a:avLst/>
          </a:prstGeom>
          <a:solidFill>
            <a:srgbClr val="FF9933"/>
          </a:solidFill>
          <a:ln w="9525">
            <a:solidFill>
              <a:srgbClr val="000000"/>
            </a:solidFill>
            <a:miter lim="800000"/>
            <a:headEnd/>
            <a:tailEnd/>
          </a:ln>
        </p:spPr>
        <p:txBody>
          <a:bodyPr rot="0" vert="horz" wrap="square" lIns="91440" tIns="45720" rIns="91440" bIns="45720" anchor="t" anchorCtr="0">
            <a:noAutofit/>
          </a:bodyPr>
          <a:lstStyle/>
          <a:p>
            <a:pPr>
              <a:lnSpc>
                <a:spcPct val="118000"/>
              </a:lnSpc>
              <a:spcAft>
                <a:spcPts val="600"/>
              </a:spcAft>
            </a:pPr>
            <a:endParaRPr lang="nb-NO" sz="1000" b="1" kern="1400" dirty="0">
              <a:solidFill>
                <a:srgbClr val="000000"/>
              </a:solidFill>
              <a:effectLst>
                <a:outerShdw blurRad="38100" dist="19050" dir="2700000" algn="tl">
                  <a:srgbClr val="000000">
                    <a:alpha val="39000"/>
                  </a:srgbClr>
                </a:outerShdw>
              </a:effectLst>
              <a:latin typeface="Lucida Calligraphy" panose="03010101010101010101" pitchFamily="66" charset="0"/>
              <a:ea typeface="Times New Roman" panose="02020603050405020304" pitchFamily="18" charset="0"/>
              <a:cs typeface="Calibri" panose="020F0502020204030204" pitchFamily="34" charset="0"/>
            </a:endParaRPr>
          </a:p>
          <a:p>
            <a:pPr>
              <a:lnSpc>
                <a:spcPct val="118000"/>
              </a:lnSpc>
              <a:spcAft>
                <a:spcPts val="600"/>
              </a:spcAft>
            </a:pPr>
            <a:r>
              <a:rPr lang="nb-NO" sz="1000" b="1" kern="1400" dirty="0">
                <a:solidFill>
                  <a:srgbClr val="000000"/>
                </a:solidFill>
                <a:effectLst>
                  <a:outerShdw blurRad="38100" dist="19050" dir="2700000" algn="tl">
                    <a:srgbClr val="000000">
                      <a:alpha val="39000"/>
                    </a:srgbClr>
                  </a:outerShdw>
                </a:effectLst>
                <a:latin typeface="Lucida Calligraphy" panose="03010101010101010101" pitchFamily="66" charset="0"/>
                <a:ea typeface="Times New Roman" panose="02020603050405020304" pitchFamily="18" charset="0"/>
                <a:cs typeface="Calibri" panose="020F0502020204030204" pitchFamily="34" charset="0"/>
              </a:rPr>
              <a:t>Rammeplanen om årsplan;</a:t>
            </a:r>
          </a:p>
          <a:p>
            <a:pPr>
              <a:lnSpc>
                <a:spcPct val="118000"/>
              </a:lnSpc>
              <a:spcAft>
                <a:spcPts val="600"/>
              </a:spcAft>
            </a:pPr>
            <a:endParaRPr lang="nb-NO" sz="1000" dirty="0">
              <a:latin typeface="Lucida Calligraphy" panose="03010101010101010101" pitchFamily="66" charset="0"/>
              <a:ea typeface="Times New Roman" panose="02020603050405020304" pitchFamily="18" charset="0"/>
              <a:cs typeface="Times New Roman" panose="02020603050405020304" pitchFamily="18" charset="0"/>
            </a:endParaRPr>
          </a:p>
          <a:p>
            <a:pPr>
              <a:lnSpc>
                <a:spcPct val="118000"/>
              </a:lnSpc>
              <a:spcAft>
                <a:spcPts val="600"/>
              </a:spcAft>
            </a:pPr>
            <a:r>
              <a:rPr lang="nb-NO" sz="1000" kern="1400" dirty="0">
                <a:solidFill>
                  <a:srgbClr val="000000"/>
                </a:solidFill>
                <a:effectLst>
                  <a:outerShdw blurRad="38100" dist="19050" dir="2700000" algn="tl">
                    <a:srgbClr val="000000">
                      <a:alpha val="39000"/>
                    </a:srgbClr>
                  </a:outerShdw>
                </a:effectLst>
                <a:latin typeface="Lucida Calligraphy" panose="03010101010101010101" pitchFamily="66" charset="0"/>
                <a:ea typeface="Times New Roman" panose="02020603050405020304" pitchFamily="18" charset="0"/>
                <a:cs typeface="Calibri" panose="020F0502020204030204" pitchFamily="34" charset="0"/>
              </a:rPr>
              <a:t>«Barnehagen skal utarbeide en årsplan. Årsplanen skal vise hvordan barnehagen vil arbeide for å omsette rammeplanens formål og innhold og barnehageeierens lokale tilpasninger til pedagogisk praksis.» </a:t>
            </a:r>
          </a:p>
          <a:p>
            <a:pPr>
              <a:lnSpc>
                <a:spcPct val="118000"/>
              </a:lnSpc>
              <a:spcAft>
                <a:spcPts val="600"/>
              </a:spcAft>
            </a:pPr>
            <a:endParaRPr lang="nb-NO" sz="1000" kern="1400" dirty="0">
              <a:solidFill>
                <a:srgbClr val="000000"/>
              </a:solidFill>
              <a:effectLst>
                <a:outerShdw blurRad="38100" dist="19050" dir="2700000" algn="tl">
                  <a:srgbClr val="000000">
                    <a:alpha val="39000"/>
                  </a:srgbClr>
                </a:outerShdw>
              </a:effectLst>
              <a:latin typeface="Lucida Calligraphy" panose="03010101010101010101" pitchFamily="66" charset="0"/>
              <a:ea typeface="Times New Roman" panose="02020603050405020304" pitchFamily="18" charset="0"/>
              <a:cs typeface="Calibri" panose="020F0502020204030204" pitchFamily="34" charset="0"/>
            </a:endParaRPr>
          </a:p>
          <a:p>
            <a:pPr>
              <a:lnSpc>
                <a:spcPct val="118000"/>
              </a:lnSpc>
              <a:spcAft>
                <a:spcPts val="600"/>
              </a:spcAft>
            </a:pPr>
            <a:r>
              <a:rPr lang="nb-NO" sz="1000" kern="1400" dirty="0">
                <a:solidFill>
                  <a:srgbClr val="000000"/>
                </a:solidFill>
                <a:effectLst>
                  <a:outerShdw blurRad="38100" dist="19050" dir="2700000" algn="tl">
                    <a:srgbClr val="000000">
                      <a:alpha val="39000"/>
                    </a:srgbClr>
                  </a:outerShdw>
                </a:effectLst>
                <a:latin typeface="Lucida Calligraphy" panose="03010101010101010101" pitchFamily="66" charset="0"/>
                <a:ea typeface="Times New Roman" panose="02020603050405020304" pitchFamily="18" charset="0"/>
                <a:cs typeface="Calibri" panose="020F0502020204030204" pitchFamily="34" charset="0"/>
              </a:rPr>
              <a:t>«Årsplanen skal blant annet vise hvordan barnehagen arbeider med omsorg, lek, danning og læring.</a:t>
            </a:r>
            <a:r>
              <a:rPr lang="nb-NO" sz="1000" dirty="0">
                <a:latin typeface="Lucida Calligraphy" panose="03010101010101010101" pitchFamily="66" charset="0"/>
                <a:ea typeface="Times New Roman" panose="02020603050405020304" pitchFamily="18" charset="0"/>
                <a:cs typeface="Times New Roman" panose="02020603050405020304" pitchFamily="18" charset="0"/>
              </a:rPr>
              <a:t> </a:t>
            </a:r>
            <a:r>
              <a:rPr lang="nb-NO" sz="1000" kern="1400" dirty="0">
                <a:solidFill>
                  <a:srgbClr val="000000"/>
                </a:solidFill>
                <a:effectLst>
                  <a:outerShdw blurRad="38100" dist="19050" dir="2700000" algn="tl">
                    <a:srgbClr val="000000">
                      <a:alpha val="39000"/>
                    </a:srgbClr>
                  </a:outerShdw>
                </a:effectLst>
                <a:latin typeface="Lucida Calligraphy" panose="03010101010101010101" pitchFamily="66" charset="0"/>
                <a:ea typeface="Times New Roman" panose="02020603050405020304" pitchFamily="18" charset="0"/>
                <a:cs typeface="Calibri" panose="020F0502020204030204" pitchFamily="34" charset="0"/>
              </a:rPr>
              <a:t>Her må også progresjon tydeliggjøres</a:t>
            </a:r>
            <a:r>
              <a:rPr lang="nb-NO" sz="1000" kern="1400" dirty="0">
                <a:ln w="9525" cap="rnd" cmpd="sng" algn="ctr">
                  <a:solidFill>
                    <a:srgbClr val="FFC000"/>
                  </a:solidFill>
                  <a:prstDash val="solid"/>
                  <a:bevel/>
                </a:ln>
                <a:solidFill>
                  <a:srgbClr val="000000"/>
                </a:solidFill>
                <a:effectLst>
                  <a:outerShdw blurRad="38100" dist="19050" dir="2700000" algn="tl">
                    <a:srgbClr val="000000">
                      <a:alpha val="39000"/>
                    </a:srgbClr>
                  </a:outerShdw>
                </a:effectLst>
                <a:latin typeface="Lucida Calligraphy" panose="03010101010101010101" pitchFamily="66" charset="0"/>
                <a:ea typeface="Times New Roman" panose="02020603050405020304" pitchFamily="18" charset="0"/>
                <a:cs typeface="Calibri" panose="020F0502020204030204" pitchFamily="34" charset="0"/>
              </a:rPr>
              <a:t>.</a:t>
            </a:r>
          </a:p>
          <a:p>
            <a:pPr>
              <a:lnSpc>
                <a:spcPct val="118000"/>
              </a:lnSpc>
              <a:spcAft>
                <a:spcPts val="600"/>
              </a:spcAft>
            </a:pPr>
            <a:r>
              <a:rPr lang="nb-NO" sz="1000" kern="1400" dirty="0">
                <a:ln w="9525" cap="rnd" cmpd="sng" algn="ctr">
                  <a:solidFill>
                    <a:srgbClr val="FFC000"/>
                  </a:solidFill>
                  <a:prstDash val="solid"/>
                  <a:bevel/>
                </a:ln>
                <a:solidFill>
                  <a:srgbClr val="000000"/>
                </a:solidFill>
                <a:effectLst>
                  <a:outerShdw blurRad="38100" dist="19050" dir="2700000" algn="tl">
                    <a:srgbClr val="000000">
                      <a:alpha val="39000"/>
                    </a:srgbClr>
                  </a:outerShdw>
                </a:effectLst>
                <a:latin typeface="Lucida Calligraphy" panose="03010101010101010101" pitchFamily="66" charset="0"/>
                <a:ea typeface="Times New Roman" panose="02020603050405020304" pitchFamily="18" charset="0"/>
                <a:cs typeface="Calibri" panose="020F0502020204030204" pitchFamily="34" charset="0"/>
              </a:rPr>
              <a:t>                                                         </a:t>
            </a:r>
          </a:p>
          <a:p>
            <a:pPr>
              <a:lnSpc>
                <a:spcPct val="118000"/>
              </a:lnSpc>
              <a:spcAft>
                <a:spcPts val="600"/>
              </a:spcAft>
            </a:pPr>
            <a:r>
              <a:rPr lang="nb-NO" sz="1000" kern="1400" dirty="0">
                <a:solidFill>
                  <a:srgbClr val="000000"/>
                </a:solidFill>
                <a:effectLst>
                  <a:outerShdw blurRad="38100" dist="19050" dir="2700000" algn="tl">
                    <a:srgbClr val="000000">
                      <a:alpha val="39000"/>
                    </a:srgbClr>
                  </a:outerShdw>
                </a:effectLst>
                <a:latin typeface="Lucida Calligraphy" panose="03010101010101010101" pitchFamily="66" charset="0"/>
                <a:ea typeface="Times New Roman" panose="02020603050405020304" pitchFamily="18" charset="0"/>
                <a:cs typeface="Calibri" panose="020F0502020204030204" pitchFamily="34" charset="0"/>
              </a:rPr>
              <a:t>Det skal synliggjøres hvordan barns og foreldres medvirkning bringes inn i planleggingsarbeidet og hvordan barnehagen vurderer sitt pedagogiske arbeid.»</a:t>
            </a:r>
            <a:endParaRPr lang="nb-NO" sz="10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800"/>
              </a:spcAft>
            </a:pPr>
            <a:r>
              <a:rPr lang="nb-NO" sz="1000" dirty="0">
                <a:latin typeface="Calibri" panose="020F0502020204030204" pitchFamily="34" charset="0"/>
                <a:ea typeface="Times New Roman" panose="02020603050405020304" pitchFamily="18" charset="0"/>
                <a:cs typeface="Times New Roman" panose="02020603050405020304" pitchFamily="18" charset="0"/>
              </a:rPr>
              <a:t>                                                                                                                                                                                                                                                    </a:t>
            </a:r>
          </a:p>
        </p:txBody>
      </p:sp>
      <p:sp>
        <p:nvSpPr>
          <p:cNvPr id="3" name="TekstSylinder 2">
            <a:extLst>
              <a:ext uri="{FF2B5EF4-FFF2-40B4-BE49-F238E27FC236}">
                <a16:creationId xmlns:a16="http://schemas.microsoft.com/office/drawing/2014/main" id="{447D69A6-E2E7-475C-B2FF-0627F22FF921}"/>
              </a:ext>
            </a:extLst>
          </p:cNvPr>
          <p:cNvSpPr txBox="1"/>
          <p:nvPr/>
        </p:nvSpPr>
        <p:spPr>
          <a:xfrm>
            <a:off x="6642705" y="964286"/>
            <a:ext cx="5688105" cy="5693866"/>
          </a:xfrm>
          <a:prstGeom prst="rect">
            <a:avLst/>
          </a:prstGeom>
          <a:noFill/>
        </p:spPr>
        <p:txBody>
          <a:bodyPr wrap="square" rtlCol="0">
            <a:spAutoFit/>
          </a:bodyPr>
          <a:lstStyle/>
          <a:p>
            <a:endParaRPr lang="nb-NO" sz="1400" dirty="0"/>
          </a:p>
          <a:p>
            <a:r>
              <a:rPr lang="nb-NO" sz="1400" dirty="0"/>
              <a:t>4 	Vårt verdigrunnlag</a:t>
            </a:r>
          </a:p>
          <a:p>
            <a:r>
              <a:rPr lang="nb-NO" sz="1400" dirty="0"/>
              <a:t>	4.1 Delaktighet og læring	</a:t>
            </a:r>
          </a:p>
          <a:p>
            <a:r>
              <a:rPr lang="nb-NO" sz="1400" dirty="0"/>
              <a:t>	4.2 Demokrati									</a:t>
            </a:r>
          </a:p>
          <a:p>
            <a:r>
              <a:rPr lang="nb-NO" sz="1400" dirty="0"/>
              <a:t>	4.3 De tre pedagogene  </a:t>
            </a:r>
          </a:p>
          <a:p>
            <a:r>
              <a:rPr lang="nb-NO" sz="1400" dirty="0"/>
              <a:t>	4.4 Lek</a:t>
            </a:r>
          </a:p>
          <a:p>
            <a:r>
              <a:rPr lang="nb-NO" sz="1400" dirty="0"/>
              <a:t>	4.5 Små grupper - Atelieret – Hundrespråklighet- Fagområdene</a:t>
            </a:r>
          </a:p>
          <a:p>
            <a:endParaRPr lang="nb-NO" sz="1400" dirty="0"/>
          </a:p>
          <a:p>
            <a:r>
              <a:rPr lang="nb-NO" sz="1400" dirty="0"/>
              <a:t>5	 Prosjekterende arbeidsmåte</a:t>
            </a:r>
          </a:p>
          <a:p>
            <a:endParaRPr lang="nb-NO" sz="1400" dirty="0"/>
          </a:p>
          <a:p>
            <a:r>
              <a:rPr lang="nb-NO" sz="1400" dirty="0"/>
              <a:t>6 	Overganger</a:t>
            </a:r>
          </a:p>
          <a:p>
            <a:endParaRPr lang="nb-NO" sz="1400" dirty="0"/>
          </a:p>
          <a:p>
            <a:r>
              <a:rPr lang="nb-NO" sz="1400" dirty="0"/>
              <a:t>7 	Pedagogisk dokumentasjon</a:t>
            </a:r>
          </a:p>
          <a:p>
            <a:endParaRPr lang="nb-NO" sz="1400" dirty="0"/>
          </a:p>
          <a:p>
            <a:r>
              <a:rPr lang="nb-NO" sz="1400" dirty="0"/>
              <a:t>8 	Satsningsområder i 2022/2023</a:t>
            </a:r>
          </a:p>
          <a:p>
            <a:r>
              <a:rPr lang="nb-NO" sz="1400" dirty="0"/>
              <a:t>		8.1 Reggio Emilia inspirert nettverksarbeid</a:t>
            </a:r>
          </a:p>
          <a:p>
            <a:r>
              <a:rPr lang="nb-NO" sz="1400" dirty="0"/>
              <a:t>		8.2 </a:t>
            </a:r>
            <a:r>
              <a:rPr lang="nb-NO" sz="1400" dirty="0" err="1"/>
              <a:t>Rekomp</a:t>
            </a:r>
            <a:r>
              <a:rPr lang="nb-NO" sz="1400" dirty="0"/>
              <a:t> gjennom Ålesund kommune</a:t>
            </a:r>
          </a:p>
          <a:p>
            <a:r>
              <a:rPr lang="nb-NO" sz="1400" dirty="0"/>
              <a:t>	 </a:t>
            </a:r>
          </a:p>
          <a:p>
            <a:pPr marL="342900" indent="-342900">
              <a:buAutoNum type="arabicPlain" startAt="9"/>
            </a:pPr>
            <a:r>
              <a:rPr lang="nb-NO" sz="1400" dirty="0"/>
              <a:t>Mat og kosthold </a:t>
            </a:r>
          </a:p>
          <a:p>
            <a:pPr marL="342900" indent="-342900">
              <a:buAutoNum type="arabicPlain" startAt="9"/>
            </a:pPr>
            <a:endParaRPr lang="nb-NO" sz="1400" dirty="0"/>
          </a:p>
          <a:p>
            <a:pPr marL="342900" indent="-342900">
              <a:buAutoNum type="arabicPlain" startAt="9"/>
            </a:pPr>
            <a:r>
              <a:rPr lang="nb-NO" sz="1400" dirty="0"/>
              <a:t>Bursdager</a:t>
            </a:r>
          </a:p>
          <a:p>
            <a:pPr marL="342900" indent="-342900">
              <a:buAutoNum type="arabicPlain" startAt="9"/>
            </a:pPr>
            <a:endParaRPr lang="nb-NO" sz="1400" dirty="0"/>
          </a:p>
          <a:p>
            <a:pPr marL="342900" indent="-342900">
              <a:buAutoNum type="arabicPlain" startAt="9"/>
            </a:pPr>
            <a:r>
              <a:rPr lang="nb-NO" sz="1400" dirty="0"/>
              <a:t>Samarbeid</a:t>
            </a:r>
          </a:p>
          <a:p>
            <a:pPr marL="342900" indent="-342900">
              <a:buAutoNum type="arabicPlain" startAt="9"/>
            </a:pPr>
            <a:endParaRPr lang="nb-NO" sz="1400" dirty="0"/>
          </a:p>
          <a:p>
            <a:pPr marL="342900" indent="-342900">
              <a:buAutoNum type="arabicPlain" startAt="9"/>
            </a:pPr>
            <a:r>
              <a:rPr lang="nb-NO" sz="1400" dirty="0"/>
              <a:t>Tradisjoner</a:t>
            </a:r>
          </a:p>
          <a:p>
            <a:pPr marL="342900" indent="-342900">
              <a:buAutoNum type="arabicPlain" startAt="11"/>
            </a:pPr>
            <a:endParaRPr lang="nb-NO" sz="1400" dirty="0"/>
          </a:p>
        </p:txBody>
      </p:sp>
    </p:spTree>
    <p:extLst>
      <p:ext uri="{BB962C8B-B14F-4D97-AF65-F5344CB8AC3E}">
        <p14:creationId xmlns:p14="http://schemas.microsoft.com/office/powerpoint/2010/main" val="2785742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778790" y="235472"/>
            <a:ext cx="7886700" cy="1325563"/>
          </a:xfrm>
        </p:spPr>
        <p:txBody>
          <a:bodyPr/>
          <a:lstStyle/>
          <a:p>
            <a:r>
              <a:rPr lang="nb-NO" b="1" dirty="0"/>
              <a:t>11. Samarbeid</a:t>
            </a:r>
          </a:p>
        </p:txBody>
      </p:sp>
      <p:sp>
        <p:nvSpPr>
          <p:cNvPr id="3" name="Plassholder for lysbildenummer 2"/>
          <p:cNvSpPr>
            <a:spLocks noGrp="1"/>
          </p:cNvSpPr>
          <p:nvPr>
            <p:ph type="sldNum" sz="quarter" idx="12"/>
          </p:nvPr>
        </p:nvSpPr>
        <p:spPr/>
        <p:txBody>
          <a:bodyPr/>
          <a:lstStyle/>
          <a:p>
            <a:fld id="{4FEA28DB-231A-47A9-A2E4-B79456C41DE1}" type="slidenum">
              <a:rPr lang="nb-NO" smtClean="0"/>
              <a:t>20</a:t>
            </a:fld>
            <a:endParaRPr lang="nb-NO"/>
          </a:p>
        </p:txBody>
      </p:sp>
      <p:sp>
        <p:nvSpPr>
          <p:cNvPr id="4" name="Tekstboks 2"/>
          <p:cNvSpPr txBox="1">
            <a:spLocks noChangeArrowheads="1"/>
          </p:cNvSpPr>
          <p:nvPr/>
        </p:nvSpPr>
        <p:spPr bwMode="auto">
          <a:xfrm>
            <a:off x="838200" y="1369426"/>
            <a:ext cx="4089550" cy="519112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15000"/>
              </a:lnSpc>
            </a:pPr>
            <a:r>
              <a:rPr lang="nb-NO" sz="1400" b="1" dirty="0">
                <a:latin typeface="+mj-lt"/>
                <a:ea typeface="Times New Roman" panose="02020603050405020304" pitchFamily="18" charset="0"/>
                <a:cs typeface="Times New Roman" panose="02020603050405020304" pitchFamily="18" charset="0"/>
              </a:rPr>
              <a:t>Foreldresamarbeid </a:t>
            </a:r>
          </a:p>
          <a:p>
            <a:pPr>
              <a:lnSpc>
                <a:spcPct val="115000"/>
              </a:lnSpc>
            </a:pPr>
            <a:r>
              <a:rPr lang="nb-NO" sz="900" dirty="0">
                <a:latin typeface="+mj-lt"/>
                <a:ea typeface="Times New Roman" panose="02020603050405020304" pitchFamily="18" charset="0"/>
                <a:cs typeface="Times New Roman" panose="02020603050405020304" pitchFamily="18" charset="0"/>
              </a:rPr>
              <a:t>Barnehagetiden er en stor del av barndommen. Et tett og nært </a:t>
            </a:r>
          </a:p>
          <a:p>
            <a:pPr>
              <a:lnSpc>
                <a:spcPct val="115000"/>
              </a:lnSpc>
            </a:pPr>
            <a:r>
              <a:rPr lang="nb-NO" sz="900" dirty="0">
                <a:latin typeface="+mj-lt"/>
                <a:ea typeface="Times New Roman" panose="02020603050405020304" pitchFamily="18" charset="0"/>
                <a:cs typeface="Times New Roman" panose="02020603050405020304" pitchFamily="18" charset="0"/>
              </a:rPr>
              <a:t>samarbeid med foreldrene er til det beste for hvert enkelt barn. </a:t>
            </a:r>
          </a:p>
          <a:p>
            <a:pPr>
              <a:lnSpc>
                <a:spcPct val="115000"/>
              </a:lnSpc>
            </a:pPr>
            <a:r>
              <a:rPr lang="nb-NO" sz="900" dirty="0">
                <a:latin typeface="+mj-lt"/>
                <a:ea typeface="Times New Roman" panose="02020603050405020304" pitchFamily="18" charset="0"/>
                <a:cs typeface="Times New Roman" panose="02020603050405020304" pitchFamily="18" charset="0"/>
              </a:rPr>
              <a:t>Samarbeidet foregår på flere arenaer, og har ulik hensikt.</a:t>
            </a:r>
          </a:p>
          <a:p>
            <a:pPr>
              <a:lnSpc>
                <a:spcPct val="115000"/>
              </a:lnSpc>
            </a:pPr>
            <a:r>
              <a:rPr lang="nb-NO" sz="900" dirty="0">
                <a:latin typeface="+mj-lt"/>
                <a:ea typeface="Times New Roman" panose="02020603050405020304" pitchFamily="18" charset="0"/>
                <a:cs typeface="Times New Roman" panose="02020603050405020304" pitchFamily="18" charset="0"/>
              </a:rPr>
              <a:t> </a:t>
            </a:r>
          </a:p>
          <a:p>
            <a:pPr>
              <a:lnSpc>
                <a:spcPct val="115000"/>
              </a:lnSpc>
            </a:pPr>
            <a:r>
              <a:rPr lang="nb-NO" sz="900" b="1" dirty="0">
                <a:latin typeface="+mj-lt"/>
                <a:ea typeface="Times New Roman" panose="02020603050405020304" pitchFamily="18" charset="0"/>
                <a:cs typeface="Times New Roman" panose="02020603050405020304" pitchFamily="18" charset="0"/>
              </a:rPr>
              <a:t>Foreldresamtaler:</a:t>
            </a:r>
            <a:endParaRPr lang="nb-NO" sz="900" dirty="0">
              <a:latin typeface="+mj-lt"/>
              <a:ea typeface="Times New Roman" panose="02020603050405020304" pitchFamily="18" charset="0"/>
              <a:cs typeface="Times New Roman" panose="02020603050405020304" pitchFamily="18" charset="0"/>
            </a:endParaRPr>
          </a:p>
          <a:p>
            <a:pPr marL="342900" indent="-342900">
              <a:lnSpc>
                <a:spcPct val="115000"/>
              </a:lnSpc>
              <a:buFont typeface="Arial" panose="020B0604020202020204" pitchFamily="34" charset="0"/>
              <a:buChar char="·"/>
            </a:pPr>
            <a:r>
              <a:rPr lang="nb-NO" sz="900" dirty="0">
                <a:latin typeface="+mj-lt"/>
                <a:ea typeface="Times New Roman" panose="02020603050405020304" pitchFamily="18" charset="0"/>
                <a:cs typeface="Times New Roman" panose="02020603050405020304" pitchFamily="18" charset="0"/>
              </a:rPr>
              <a:t>For nye foreldre, ved oppstart</a:t>
            </a:r>
          </a:p>
          <a:p>
            <a:pPr marL="342900" indent="-342900">
              <a:lnSpc>
                <a:spcPct val="115000"/>
              </a:lnSpc>
              <a:buFont typeface="Arial" panose="020B0604020202020204" pitchFamily="34" charset="0"/>
              <a:buChar char="·"/>
            </a:pPr>
            <a:r>
              <a:rPr lang="nb-NO" sz="900" dirty="0">
                <a:latin typeface="+mj-lt"/>
                <a:ea typeface="Times New Roman" panose="02020603050405020304" pitchFamily="18" charset="0"/>
                <a:cs typeface="Times New Roman" panose="02020603050405020304" pitchFamily="18" charset="0"/>
              </a:rPr>
              <a:t>Vår og høst</a:t>
            </a:r>
          </a:p>
          <a:p>
            <a:pPr marL="342900" indent="-342900">
              <a:lnSpc>
                <a:spcPct val="115000"/>
              </a:lnSpc>
              <a:buFont typeface="Arial" panose="020B0604020202020204" pitchFamily="34" charset="0"/>
              <a:buChar char="·"/>
            </a:pPr>
            <a:r>
              <a:rPr lang="nb-NO" sz="900" dirty="0">
                <a:latin typeface="+mj-lt"/>
                <a:ea typeface="Times New Roman" panose="02020603050405020304" pitchFamily="18" charset="0"/>
                <a:cs typeface="Times New Roman" panose="02020603050405020304" pitchFamily="18" charset="0"/>
              </a:rPr>
              <a:t>Ved behov meldt fra barnehagen eller fra foreldrene</a:t>
            </a:r>
          </a:p>
          <a:p>
            <a:pPr>
              <a:lnSpc>
                <a:spcPct val="115000"/>
              </a:lnSpc>
            </a:pPr>
            <a:r>
              <a:rPr lang="nb-NO" sz="900" dirty="0">
                <a:latin typeface="+mj-lt"/>
                <a:ea typeface="Times New Roman" panose="02020603050405020304" pitchFamily="18" charset="0"/>
                <a:cs typeface="Times New Roman" panose="02020603050405020304" pitchFamily="18" charset="0"/>
              </a:rPr>
              <a:t> </a:t>
            </a:r>
          </a:p>
          <a:p>
            <a:pPr>
              <a:lnSpc>
                <a:spcPct val="115000"/>
              </a:lnSpc>
            </a:pPr>
            <a:r>
              <a:rPr lang="nb-NO" sz="900" b="1" dirty="0">
                <a:latin typeface="+mj-lt"/>
                <a:ea typeface="Times New Roman" panose="02020603050405020304" pitchFamily="18" charset="0"/>
                <a:cs typeface="Times New Roman" panose="02020603050405020304" pitchFamily="18" charset="0"/>
              </a:rPr>
              <a:t>Foreldremøter:</a:t>
            </a:r>
            <a:endParaRPr lang="nb-NO" sz="900" dirty="0">
              <a:latin typeface="+mj-lt"/>
              <a:ea typeface="Times New Roman" panose="02020603050405020304" pitchFamily="18" charset="0"/>
              <a:cs typeface="Times New Roman" panose="02020603050405020304" pitchFamily="18" charset="0"/>
            </a:endParaRPr>
          </a:p>
          <a:p>
            <a:pPr marL="457200" indent="-228600">
              <a:lnSpc>
                <a:spcPct val="115000"/>
              </a:lnSpc>
            </a:pPr>
            <a:r>
              <a:rPr lang="nb-NO" sz="900" dirty="0">
                <a:latin typeface="+mj-lt"/>
                <a:ea typeface="Times New Roman" panose="02020603050405020304" pitchFamily="18" charset="0"/>
                <a:cs typeface="Times New Roman" panose="02020603050405020304" pitchFamily="18" charset="0"/>
              </a:rPr>
              <a:t>Felles foreldremøte i september</a:t>
            </a:r>
          </a:p>
          <a:p>
            <a:pPr marL="457200" indent="-228600">
              <a:lnSpc>
                <a:spcPct val="115000"/>
              </a:lnSpc>
            </a:pPr>
            <a:r>
              <a:rPr lang="nb-NO" sz="900" dirty="0">
                <a:latin typeface="+mj-lt"/>
                <a:ea typeface="Times New Roman" panose="02020603050405020304" pitchFamily="18" charset="0"/>
                <a:cs typeface="Times New Roman" panose="02020603050405020304" pitchFamily="18" charset="0"/>
              </a:rPr>
              <a:t>SU arrangerer etter foreldrenes ønske et faglig foreldremøte </a:t>
            </a:r>
          </a:p>
          <a:p>
            <a:pPr>
              <a:lnSpc>
                <a:spcPct val="115000"/>
              </a:lnSpc>
            </a:pPr>
            <a:r>
              <a:rPr lang="nb-NO" sz="900" dirty="0">
                <a:latin typeface="+mj-lt"/>
                <a:ea typeface="Times New Roman" panose="02020603050405020304" pitchFamily="18" charset="0"/>
                <a:cs typeface="Times New Roman" panose="02020603050405020304" pitchFamily="18" charset="0"/>
              </a:rPr>
              <a:t> </a:t>
            </a:r>
          </a:p>
          <a:p>
            <a:pPr>
              <a:lnSpc>
                <a:spcPct val="115000"/>
              </a:lnSpc>
            </a:pPr>
            <a:r>
              <a:rPr lang="nb-NO" sz="900" b="1" dirty="0">
                <a:latin typeface="+mj-lt"/>
                <a:ea typeface="Times New Roman" panose="02020603050405020304" pitchFamily="18" charset="0"/>
                <a:cs typeface="Times New Roman" panose="02020603050405020304" pitchFamily="18" charset="0"/>
              </a:rPr>
              <a:t>Arrangement for foreldre og barn:</a:t>
            </a:r>
            <a:r>
              <a:rPr lang="nb-NO" sz="900" dirty="0">
                <a:latin typeface="+mj-lt"/>
                <a:ea typeface="Times New Roman" panose="02020603050405020304" pitchFamily="18" charset="0"/>
                <a:cs typeface="Times New Roman" panose="02020603050405020304" pitchFamily="18" charset="0"/>
              </a:rPr>
              <a:t> </a:t>
            </a:r>
          </a:p>
          <a:p>
            <a:pPr marL="342900" indent="-342900">
              <a:lnSpc>
                <a:spcPct val="115000"/>
              </a:lnSpc>
              <a:buFont typeface="Arial" panose="020B0604020202020204" pitchFamily="34" charset="0"/>
              <a:buChar char="·"/>
            </a:pPr>
            <a:r>
              <a:rPr lang="nb-NO" sz="900" dirty="0">
                <a:latin typeface="+mj-lt"/>
                <a:ea typeface="Times New Roman" panose="02020603050405020304" pitchFamily="18" charset="0"/>
                <a:cs typeface="Times New Roman" panose="02020603050405020304" pitchFamily="18" charset="0"/>
              </a:rPr>
              <a:t>Høstmarsj</a:t>
            </a:r>
          </a:p>
          <a:p>
            <a:pPr marL="342900" indent="-342900">
              <a:lnSpc>
                <a:spcPct val="115000"/>
              </a:lnSpc>
              <a:buFont typeface="Arial" panose="020B0604020202020204" pitchFamily="34" charset="0"/>
              <a:buChar char="·"/>
            </a:pPr>
            <a:r>
              <a:rPr lang="nb-NO" sz="900" dirty="0">
                <a:latin typeface="+mj-lt"/>
                <a:ea typeface="Times New Roman" panose="02020603050405020304" pitchFamily="18" charset="0"/>
                <a:cs typeface="Times New Roman" panose="02020603050405020304" pitchFamily="18" charset="0"/>
              </a:rPr>
              <a:t>Luciafrokost</a:t>
            </a:r>
          </a:p>
          <a:p>
            <a:pPr marL="342900" indent="-342900">
              <a:lnSpc>
                <a:spcPct val="115000"/>
              </a:lnSpc>
              <a:buFont typeface="Arial" panose="020B0604020202020204" pitchFamily="34" charset="0"/>
              <a:buChar char="·"/>
            </a:pPr>
            <a:r>
              <a:rPr lang="nb-NO" sz="900" dirty="0">
                <a:latin typeface="+mj-lt"/>
                <a:ea typeface="Times New Roman" panose="02020603050405020304" pitchFamily="18" charset="0"/>
                <a:cs typeface="Times New Roman" panose="02020603050405020304" pitchFamily="18" charset="0"/>
              </a:rPr>
              <a:t>Påskefrokost</a:t>
            </a:r>
          </a:p>
          <a:p>
            <a:pPr marL="342900" indent="-342900">
              <a:lnSpc>
                <a:spcPct val="115000"/>
              </a:lnSpc>
              <a:buFont typeface="Arial" panose="020B0604020202020204" pitchFamily="34" charset="0"/>
              <a:buChar char="·"/>
            </a:pPr>
            <a:r>
              <a:rPr lang="nb-NO" sz="900" dirty="0">
                <a:latin typeface="+mj-lt"/>
                <a:ea typeface="Times New Roman" panose="02020603050405020304" pitchFamily="18" charset="0"/>
                <a:cs typeface="Times New Roman" panose="02020603050405020304" pitchFamily="18" charset="0"/>
              </a:rPr>
              <a:t>Sommerfest med utstilling</a:t>
            </a:r>
          </a:p>
          <a:p>
            <a:pPr>
              <a:lnSpc>
                <a:spcPct val="115000"/>
              </a:lnSpc>
            </a:pPr>
            <a:r>
              <a:rPr lang="nb-NO" sz="900" dirty="0">
                <a:latin typeface="+mj-lt"/>
                <a:ea typeface="Times New Roman" panose="02020603050405020304" pitchFamily="18" charset="0"/>
                <a:cs typeface="Times New Roman" panose="02020603050405020304" pitchFamily="18" charset="0"/>
              </a:rPr>
              <a:t> </a:t>
            </a:r>
          </a:p>
          <a:p>
            <a:pPr>
              <a:lnSpc>
                <a:spcPct val="115000"/>
              </a:lnSpc>
            </a:pPr>
            <a:r>
              <a:rPr lang="nb-NO" sz="900" dirty="0">
                <a:latin typeface="+mj-lt"/>
                <a:ea typeface="Times New Roman" panose="02020603050405020304" pitchFamily="18" charset="0"/>
                <a:cs typeface="Times New Roman" panose="02020603050405020304" pitchFamily="18" charset="0"/>
              </a:rPr>
              <a:t>To ganger per år deltar alle foreldre på dugnad i barnehagen. Dette skjer på ettermiddagstid. Foreldrene har egen dugnadsgruppe som organiserer dette, med støtte fra de ansatte. </a:t>
            </a:r>
          </a:p>
          <a:p>
            <a:pPr>
              <a:lnSpc>
                <a:spcPct val="115000"/>
              </a:lnSpc>
            </a:pPr>
            <a:r>
              <a:rPr lang="nb-NO" sz="900" dirty="0">
                <a:latin typeface="+mj-lt"/>
                <a:ea typeface="Times New Roman" panose="02020603050405020304" pitchFamily="18" charset="0"/>
                <a:cs typeface="Times New Roman" panose="02020603050405020304" pitchFamily="18" charset="0"/>
              </a:rPr>
              <a:t> </a:t>
            </a:r>
          </a:p>
          <a:p>
            <a:pPr>
              <a:lnSpc>
                <a:spcPct val="115000"/>
              </a:lnSpc>
            </a:pPr>
            <a:r>
              <a:rPr lang="nb-NO" sz="900" b="1" dirty="0">
                <a:latin typeface="+mj-lt"/>
                <a:ea typeface="Times New Roman" panose="02020603050405020304" pitchFamily="18" charset="0"/>
                <a:cs typeface="Times New Roman" panose="02020603050405020304" pitchFamily="18" charset="0"/>
              </a:rPr>
              <a:t>Informasjon:</a:t>
            </a:r>
            <a:endParaRPr lang="nb-NO" sz="900" dirty="0">
              <a:latin typeface="+mj-lt"/>
              <a:ea typeface="Times New Roman" panose="02020603050405020304" pitchFamily="18" charset="0"/>
              <a:cs typeface="Times New Roman" panose="02020603050405020304" pitchFamily="18" charset="0"/>
            </a:endParaRPr>
          </a:p>
          <a:p>
            <a:pPr marL="457200" indent="-228600">
              <a:lnSpc>
                <a:spcPct val="115000"/>
              </a:lnSpc>
            </a:pPr>
            <a:r>
              <a:rPr lang="nb-NO" sz="900" dirty="0">
                <a:latin typeface="+mj-lt"/>
                <a:ea typeface="Times New Roman" panose="02020603050405020304" pitchFamily="18" charset="0"/>
                <a:cs typeface="Times New Roman" panose="02020603050405020304" pitchFamily="18" charset="0"/>
              </a:rPr>
              <a:t>På veggen i garderoben</a:t>
            </a:r>
          </a:p>
          <a:p>
            <a:pPr marL="457200" indent="-228600">
              <a:lnSpc>
                <a:spcPct val="115000"/>
              </a:lnSpc>
            </a:pPr>
            <a:r>
              <a:rPr lang="nb-NO" sz="900" dirty="0">
                <a:latin typeface="+mj-lt"/>
                <a:ea typeface="Times New Roman" panose="02020603050405020304" pitchFamily="18" charset="0"/>
                <a:cs typeface="Times New Roman" panose="02020603050405020304" pitchFamily="18" charset="0"/>
              </a:rPr>
              <a:t>Ukeplan sendes ut hver fredag for kommende uke</a:t>
            </a:r>
          </a:p>
          <a:p>
            <a:pPr marL="457200" indent="-228600">
              <a:lnSpc>
                <a:spcPct val="115000"/>
              </a:lnSpc>
            </a:pPr>
            <a:r>
              <a:rPr lang="nb-NO" sz="900" dirty="0">
                <a:latin typeface="+mj-lt"/>
                <a:ea typeface="Times New Roman" panose="02020603050405020304" pitchFamily="18" charset="0"/>
                <a:cs typeface="Times New Roman" panose="02020603050405020304" pitchFamily="18" charset="0"/>
              </a:rPr>
              <a:t>Informasjon på epost</a:t>
            </a:r>
          </a:p>
          <a:p>
            <a:pPr marL="457200" indent="-228600">
              <a:lnSpc>
                <a:spcPct val="115000"/>
              </a:lnSpc>
            </a:pPr>
            <a:r>
              <a:rPr lang="nb-NO" sz="900" dirty="0">
                <a:latin typeface="+mj-lt"/>
                <a:ea typeface="Times New Roman" panose="02020603050405020304" pitchFamily="18" charset="0"/>
                <a:cs typeface="Times New Roman" panose="02020603050405020304" pitchFamily="18" charset="0"/>
              </a:rPr>
              <a:t>Muntlig i hente- og bringesituasjonen: </a:t>
            </a:r>
          </a:p>
          <a:p>
            <a:pPr marL="457200" indent="-228600">
              <a:lnSpc>
                <a:spcPct val="115000"/>
              </a:lnSpc>
            </a:pPr>
            <a:r>
              <a:rPr lang="nb-NO" sz="900" dirty="0">
                <a:latin typeface="+mj-lt"/>
                <a:ea typeface="Times New Roman" panose="02020603050405020304" pitchFamily="18" charset="0"/>
                <a:cs typeface="Times New Roman" panose="02020603050405020304" pitchFamily="18" charset="0"/>
              </a:rPr>
              <a:t>	Fra ansatte til foreldre, og fra foreldre til ansatte. Ved å dele opplevelser, skapes en nærmere forståelse og sammenheng i barnets liv.</a:t>
            </a:r>
          </a:p>
          <a:p>
            <a:pPr>
              <a:lnSpc>
                <a:spcPct val="115000"/>
              </a:lnSpc>
              <a:spcAft>
                <a:spcPts val="800"/>
              </a:spcAft>
            </a:pPr>
            <a:r>
              <a:rPr lang="nb-NO" sz="900" dirty="0">
                <a:latin typeface="+mj-lt"/>
                <a:ea typeface="Times New Roman" panose="02020603050405020304" pitchFamily="18" charset="0"/>
                <a:cs typeface="Times New Roman" panose="02020603050405020304" pitchFamily="18" charset="0"/>
              </a:rPr>
              <a:t> </a:t>
            </a:r>
          </a:p>
        </p:txBody>
      </p:sp>
      <p:sp>
        <p:nvSpPr>
          <p:cNvPr id="5" name="Tekstboks 2"/>
          <p:cNvSpPr txBox="1">
            <a:spLocks noChangeArrowheads="1"/>
          </p:cNvSpPr>
          <p:nvPr/>
        </p:nvSpPr>
        <p:spPr bwMode="auto">
          <a:xfrm>
            <a:off x="5105221" y="4301880"/>
            <a:ext cx="4907467" cy="241959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15000"/>
              </a:lnSpc>
            </a:pPr>
            <a:r>
              <a:rPr lang="nb-NO" sz="1400" b="1" dirty="0">
                <a:latin typeface="+mj-lt"/>
                <a:ea typeface="Times New Roman" panose="02020603050405020304" pitchFamily="18" charset="0"/>
                <a:cs typeface="Times New Roman" panose="02020603050405020304" pitchFamily="18" charset="0"/>
              </a:rPr>
              <a:t>Eksterne samarbeidspartnere</a:t>
            </a:r>
            <a:endParaRPr lang="nb-NO" sz="1050" dirty="0">
              <a:latin typeface="+mj-lt"/>
              <a:ea typeface="Times New Roman" panose="02020603050405020304" pitchFamily="18" charset="0"/>
              <a:cs typeface="Times New Roman" panose="02020603050405020304" pitchFamily="18" charset="0"/>
            </a:endParaRPr>
          </a:p>
          <a:p>
            <a:pPr>
              <a:lnSpc>
                <a:spcPct val="115000"/>
              </a:lnSpc>
            </a:pPr>
            <a:r>
              <a:rPr lang="nb-NO" sz="900" dirty="0">
                <a:latin typeface="+mj-lt"/>
                <a:ea typeface="Times New Roman" panose="02020603050405020304" pitchFamily="18" charset="0"/>
                <a:cs typeface="Times New Roman" panose="02020603050405020304" pitchFamily="18" charset="0"/>
              </a:rPr>
              <a:t>Vi samarbeider med andre tjenester og institusjoner i Ålesund kommune.   </a:t>
            </a:r>
          </a:p>
          <a:p>
            <a:pPr>
              <a:lnSpc>
                <a:spcPct val="115000"/>
              </a:lnSpc>
            </a:pPr>
            <a:r>
              <a:rPr lang="nb-NO" sz="900" dirty="0">
                <a:latin typeface="+mj-lt"/>
                <a:ea typeface="Times New Roman" panose="02020603050405020304" pitchFamily="18" charset="0"/>
                <a:cs typeface="Times New Roman" panose="02020603050405020304" pitchFamily="18" charset="0"/>
              </a:rPr>
              <a:t>Blant andre;</a:t>
            </a:r>
          </a:p>
          <a:p>
            <a:pPr marL="342900" indent="-342900">
              <a:lnSpc>
                <a:spcPct val="115000"/>
              </a:lnSpc>
              <a:buFont typeface="Arial" panose="020B0604020202020204" pitchFamily="34" charset="0"/>
              <a:buChar char="-"/>
            </a:pPr>
            <a:r>
              <a:rPr lang="nb-NO" sz="900" b="1" dirty="0">
                <a:latin typeface="+mj-lt"/>
                <a:ea typeface="Times New Roman" panose="02020603050405020304" pitchFamily="18" charset="0"/>
                <a:cs typeface="Times New Roman" panose="02020603050405020304" pitchFamily="18" charset="0"/>
              </a:rPr>
              <a:t>Helsestasjon</a:t>
            </a:r>
            <a:endParaRPr lang="nb-NO" sz="900" dirty="0">
              <a:latin typeface="+mj-lt"/>
              <a:ea typeface="Times New Roman" panose="02020603050405020304" pitchFamily="18" charset="0"/>
              <a:cs typeface="Times New Roman" panose="02020603050405020304" pitchFamily="18" charset="0"/>
            </a:endParaRPr>
          </a:p>
          <a:p>
            <a:pPr marL="342900" indent="-342900">
              <a:lnSpc>
                <a:spcPct val="115000"/>
              </a:lnSpc>
              <a:buFont typeface="Arial" panose="020B0604020202020204" pitchFamily="34" charset="0"/>
              <a:buChar char="-"/>
            </a:pPr>
            <a:r>
              <a:rPr lang="nb-NO" sz="900" b="1" dirty="0">
                <a:latin typeface="+mj-lt"/>
                <a:ea typeface="Times New Roman" panose="02020603050405020304" pitchFamily="18" charset="0"/>
                <a:cs typeface="Times New Roman" panose="02020603050405020304" pitchFamily="18" charset="0"/>
              </a:rPr>
              <a:t>Logoped</a:t>
            </a:r>
            <a:endParaRPr lang="nb-NO" sz="900" dirty="0">
              <a:latin typeface="+mj-lt"/>
              <a:ea typeface="Times New Roman" panose="02020603050405020304" pitchFamily="18" charset="0"/>
              <a:cs typeface="Times New Roman" panose="02020603050405020304" pitchFamily="18" charset="0"/>
            </a:endParaRPr>
          </a:p>
          <a:p>
            <a:pPr marL="342900" indent="-342900">
              <a:lnSpc>
                <a:spcPct val="115000"/>
              </a:lnSpc>
              <a:buFont typeface="Arial" panose="020B0604020202020204" pitchFamily="34" charset="0"/>
              <a:buChar char="-"/>
            </a:pPr>
            <a:r>
              <a:rPr lang="nb-NO" sz="900" b="1" dirty="0">
                <a:latin typeface="+mj-lt"/>
                <a:ea typeface="Times New Roman" panose="02020603050405020304" pitchFamily="18" charset="0"/>
                <a:cs typeface="Times New Roman" panose="02020603050405020304" pitchFamily="18" charset="0"/>
              </a:rPr>
              <a:t>Fysioterapeut</a:t>
            </a:r>
            <a:endParaRPr lang="nb-NO" sz="900" dirty="0">
              <a:latin typeface="+mj-lt"/>
              <a:ea typeface="Times New Roman" panose="02020603050405020304" pitchFamily="18" charset="0"/>
              <a:cs typeface="Times New Roman" panose="02020603050405020304" pitchFamily="18" charset="0"/>
            </a:endParaRPr>
          </a:p>
          <a:p>
            <a:pPr marL="342900" indent="-342900">
              <a:lnSpc>
                <a:spcPct val="115000"/>
              </a:lnSpc>
              <a:buFont typeface="Arial" panose="020B0604020202020204" pitchFamily="34" charset="0"/>
              <a:buChar char="-"/>
            </a:pPr>
            <a:r>
              <a:rPr lang="nb-NO" sz="900" b="1" dirty="0">
                <a:latin typeface="+mj-lt"/>
                <a:ea typeface="Times New Roman" panose="02020603050405020304" pitchFamily="18" charset="0"/>
                <a:cs typeface="Times New Roman" panose="02020603050405020304" pitchFamily="18" charset="0"/>
              </a:rPr>
              <a:t>Ergoterapeut</a:t>
            </a:r>
            <a:endParaRPr lang="nb-NO" sz="900" dirty="0">
              <a:latin typeface="+mj-lt"/>
              <a:ea typeface="Times New Roman" panose="02020603050405020304" pitchFamily="18" charset="0"/>
              <a:cs typeface="Times New Roman" panose="02020603050405020304" pitchFamily="18" charset="0"/>
            </a:endParaRPr>
          </a:p>
          <a:p>
            <a:pPr marL="342900" indent="-342900">
              <a:lnSpc>
                <a:spcPct val="115000"/>
              </a:lnSpc>
              <a:buFont typeface="Arial" panose="020B0604020202020204" pitchFamily="34" charset="0"/>
              <a:buChar char="-"/>
            </a:pPr>
            <a:r>
              <a:rPr lang="nb-NO" sz="900" b="1" dirty="0">
                <a:latin typeface="+mj-lt"/>
                <a:ea typeface="Times New Roman" panose="02020603050405020304" pitchFamily="18" charset="0"/>
                <a:cs typeface="Times New Roman" panose="02020603050405020304" pitchFamily="18" charset="0"/>
              </a:rPr>
              <a:t>Barnevern</a:t>
            </a:r>
            <a:endParaRPr lang="nb-NO" sz="900" dirty="0">
              <a:latin typeface="+mj-lt"/>
              <a:ea typeface="Times New Roman" panose="02020603050405020304" pitchFamily="18" charset="0"/>
              <a:cs typeface="Times New Roman" panose="02020603050405020304" pitchFamily="18" charset="0"/>
            </a:endParaRPr>
          </a:p>
          <a:p>
            <a:pPr marL="342900" indent="-342900">
              <a:lnSpc>
                <a:spcPct val="115000"/>
              </a:lnSpc>
              <a:buFont typeface="Arial" panose="020B0604020202020204" pitchFamily="34" charset="0"/>
              <a:buChar char="-"/>
            </a:pPr>
            <a:r>
              <a:rPr lang="nb-NO" sz="900" b="1" dirty="0">
                <a:latin typeface="+mj-lt"/>
                <a:ea typeface="Times New Roman" panose="02020603050405020304" pitchFamily="18" charset="0"/>
                <a:cs typeface="Times New Roman" panose="02020603050405020304" pitchFamily="18" charset="0"/>
              </a:rPr>
              <a:t>Ressursbasen</a:t>
            </a:r>
            <a:endParaRPr lang="nb-NO" sz="900" dirty="0">
              <a:latin typeface="+mj-lt"/>
              <a:ea typeface="Times New Roman" panose="02020603050405020304" pitchFamily="18" charset="0"/>
              <a:cs typeface="Times New Roman" panose="02020603050405020304" pitchFamily="18" charset="0"/>
            </a:endParaRPr>
          </a:p>
          <a:p>
            <a:pPr marL="342900" indent="-342900">
              <a:lnSpc>
                <a:spcPct val="115000"/>
              </a:lnSpc>
              <a:buFont typeface="Arial" panose="020B0604020202020204" pitchFamily="34" charset="0"/>
              <a:buChar char="-"/>
            </a:pPr>
            <a:r>
              <a:rPr lang="nb-NO" sz="900" b="1" dirty="0">
                <a:latin typeface="+mj-lt"/>
                <a:ea typeface="Times New Roman" panose="02020603050405020304" pitchFamily="18" charset="0"/>
                <a:cs typeface="Times New Roman" panose="02020603050405020304" pitchFamily="18" charset="0"/>
              </a:rPr>
              <a:t>PPT</a:t>
            </a:r>
            <a:endParaRPr lang="nb-NO" sz="900" dirty="0">
              <a:latin typeface="+mj-lt"/>
              <a:ea typeface="Times New Roman" panose="02020603050405020304" pitchFamily="18" charset="0"/>
              <a:cs typeface="Times New Roman" panose="02020603050405020304" pitchFamily="18" charset="0"/>
            </a:endParaRPr>
          </a:p>
          <a:p>
            <a:pPr>
              <a:lnSpc>
                <a:spcPct val="115000"/>
              </a:lnSpc>
            </a:pPr>
            <a:r>
              <a:rPr lang="nb-NO" sz="900" dirty="0">
                <a:latin typeface="+mj-lt"/>
                <a:ea typeface="Times New Roman" panose="02020603050405020304" pitchFamily="18" charset="0"/>
                <a:cs typeface="Times New Roman" panose="02020603050405020304" pitchFamily="18" charset="0"/>
              </a:rPr>
              <a:t> </a:t>
            </a:r>
          </a:p>
          <a:p>
            <a:pPr>
              <a:lnSpc>
                <a:spcPct val="115000"/>
              </a:lnSpc>
            </a:pPr>
            <a:r>
              <a:rPr lang="nb-NO" sz="900" dirty="0">
                <a:latin typeface="+mj-lt"/>
                <a:ea typeface="Times New Roman" panose="02020603050405020304" pitchFamily="18" charset="0"/>
                <a:cs typeface="Times New Roman" panose="02020603050405020304" pitchFamily="18" charset="0"/>
              </a:rPr>
              <a:t>Vi er med i et Reggio Emilia nettverk sammen med Trollhaugen og Torvteigen barnehage. Disse, sammen med Borgundveien barnehage er også prosjektgruppen vår i regi av Ålesund kommune.</a:t>
            </a:r>
          </a:p>
          <a:p>
            <a:pPr>
              <a:lnSpc>
                <a:spcPct val="115000"/>
              </a:lnSpc>
              <a:spcAft>
                <a:spcPts val="800"/>
              </a:spcAft>
            </a:pPr>
            <a:r>
              <a:rPr lang="nb-NO" sz="900" dirty="0">
                <a:latin typeface="+mj-lt"/>
                <a:ea typeface="Times New Roman" panose="02020603050405020304" pitchFamily="18" charset="0"/>
                <a:cs typeface="Times New Roman" panose="02020603050405020304" pitchFamily="18" charset="0"/>
              </a:rPr>
              <a:t> </a:t>
            </a:r>
          </a:p>
        </p:txBody>
      </p:sp>
      <p:sp>
        <p:nvSpPr>
          <p:cNvPr id="6" name="Tekstboks 2"/>
          <p:cNvSpPr txBox="1">
            <a:spLocks noChangeArrowheads="1"/>
          </p:cNvSpPr>
          <p:nvPr/>
        </p:nvSpPr>
        <p:spPr bwMode="auto">
          <a:xfrm>
            <a:off x="8427046" y="431403"/>
            <a:ext cx="3490148" cy="2738054"/>
          </a:xfrm>
          <a:prstGeom prst="rect">
            <a:avLst/>
          </a:prstGeom>
          <a:solidFill>
            <a:srgbClr val="FF9933"/>
          </a:solidFill>
          <a:ln w="9525">
            <a:noFill/>
            <a:miter lim="800000"/>
            <a:headEnd/>
            <a:tailEnd/>
          </a:ln>
        </p:spPr>
        <p:txBody>
          <a:bodyPr rot="0" vert="horz" wrap="square" lIns="91440" tIns="45720" rIns="91440" bIns="45720" anchor="t" anchorCtr="0">
            <a:noAutofit/>
          </a:bodyPr>
          <a:lstStyle/>
          <a:p>
            <a:pPr>
              <a:lnSpc>
                <a:spcPct val="115000"/>
              </a:lnSpc>
            </a:pPr>
            <a:endParaRPr lang="nb-NO" sz="1000" b="1" dirty="0">
              <a:latin typeface="Lucida Calligraphy" panose="03010101010101010101" pitchFamily="66" charset="0"/>
              <a:ea typeface="Times New Roman" panose="02020603050405020304" pitchFamily="18" charset="0"/>
              <a:cs typeface="Arial" panose="020B0604020202020204" pitchFamily="34" charset="0"/>
            </a:endParaRPr>
          </a:p>
          <a:p>
            <a:pPr>
              <a:lnSpc>
                <a:spcPct val="115000"/>
              </a:lnSpc>
            </a:pPr>
            <a:r>
              <a:rPr lang="nb-NO" sz="1000" b="1" dirty="0">
                <a:latin typeface="Lucida Calligraphy" panose="03010101010101010101" pitchFamily="66" charset="0"/>
                <a:ea typeface="Times New Roman" panose="02020603050405020304" pitchFamily="18" charset="0"/>
                <a:cs typeface="Arial" panose="020B0604020202020204" pitchFamily="34" charset="0"/>
              </a:rPr>
              <a:t>Rammeplanen om samarbeid:    </a:t>
            </a:r>
          </a:p>
          <a:p>
            <a:pPr>
              <a:lnSpc>
                <a:spcPct val="115000"/>
              </a:lnSpc>
            </a:pPr>
            <a:r>
              <a:rPr lang="nb-NO" sz="1000" dirty="0">
                <a:latin typeface="Lucida Calligraphy" panose="03010101010101010101" pitchFamily="66" charset="0"/>
                <a:ea typeface="Times New Roman" panose="02020603050405020304" pitchFamily="18" charset="0"/>
                <a:cs typeface="Arial" panose="020B0604020202020204" pitchFamily="34" charset="0"/>
              </a:rPr>
              <a:t>             </a:t>
            </a:r>
            <a:endParaRPr lang="nb-NO" sz="1050" dirty="0">
              <a:latin typeface="Lucida Calligraphy" panose="03010101010101010101" pitchFamily="66" charset="0"/>
              <a:ea typeface="Times New Roman" panose="02020603050405020304" pitchFamily="18" charset="0"/>
              <a:cs typeface="Times New Roman" panose="02020603050405020304" pitchFamily="18" charset="0"/>
            </a:endParaRPr>
          </a:p>
          <a:p>
            <a:pPr>
              <a:lnSpc>
                <a:spcPct val="115000"/>
              </a:lnSpc>
            </a:pPr>
            <a:r>
              <a:rPr lang="nb-NO" sz="1000" dirty="0">
                <a:latin typeface="Lucida Calligraphy" panose="03010101010101010101" pitchFamily="66" charset="0"/>
                <a:ea typeface="Times New Roman" panose="02020603050405020304" pitchFamily="18" charset="0"/>
                <a:cs typeface="Arial" panose="020B0604020202020204" pitchFamily="34" charset="0"/>
              </a:rPr>
              <a:t>Barnehagen skal i samarbeid og nær forståelse med hjemmet ivareta barnas behov for omsorg og lek, og fremme læring og danning som grunnlag for allsidig utvikling (…) </a:t>
            </a:r>
          </a:p>
          <a:p>
            <a:pPr>
              <a:lnSpc>
                <a:spcPct val="115000"/>
              </a:lnSpc>
            </a:pPr>
            <a:endParaRPr lang="nb-NO" sz="1000" dirty="0">
              <a:latin typeface="Lucida Calligraphy" panose="03010101010101010101" pitchFamily="66" charset="0"/>
              <a:ea typeface="Times New Roman" panose="02020603050405020304" pitchFamily="18" charset="0"/>
              <a:cs typeface="Arial" panose="020B0604020202020204" pitchFamily="34" charset="0"/>
            </a:endParaRPr>
          </a:p>
          <a:p>
            <a:pPr>
              <a:lnSpc>
                <a:spcPct val="115000"/>
              </a:lnSpc>
            </a:pPr>
            <a:r>
              <a:rPr lang="nb-NO" sz="1000" dirty="0">
                <a:latin typeface="Lucida Calligraphy" panose="03010101010101010101" pitchFamily="66" charset="0"/>
                <a:ea typeface="Times New Roman" panose="02020603050405020304" pitchFamily="18" charset="0"/>
                <a:cs typeface="Arial" panose="020B0604020202020204" pitchFamily="34" charset="0"/>
              </a:rPr>
              <a:t>Samarbeidet mellom hjemmet og barnehagen skal alltid ha barnets beste som mål (…) foreldresamarbeidet skal både skje på individnivå, med foreldrene til hvert enkelt barn, og på gruppenivå, gjennom foreldrerådet og samarbeidsutvalget.</a:t>
            </a:r>
            <a:endParaRPr lang="nb-NO" sz="1050" dirty="0">
              <a:latin typeface="Lucida Calligraphy" panose="03010101010101010101" pitchFamily="66"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44205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216818"/>
            <a:ext cx="10515600" cy="1325563"/>
          </a:xfrm>
        </p:spPr>
        <p:txBody>
          <a:bodyPr/>
          <a:lstStyle/>
          <a:p>
            <a:r>
              <a:rPr lang="nb-NO" b="1" dirty="0"/>
              <a:t>12. Tradisjoner</a:t>
            </a:r>
          </a:p>
        </p:txBody>
      </p:sp>
      <p:sp>
        <p:nvSpPr>
          <p:cNvPr id="3" name="Plassholder for lysbildenummer 2"/>
          <p:cNvSpPr>
            <a:spLocks noGrp="1"/>
          </p:cNvSpPr>
          <p:nvPr>
            <p:ph type="sldNum" sz="quarter" idx="12"/>
          </p:nvPr>
        </p:nvSpPr>
        <p:spPr/>
        <p:txBody>
          <a:bodyPr/>
          <a:lstStyle/>
          <a:p>
            <a:fld id="{4FEA28DB-231A-47A9-A2E4-B79456C41DE1}" type="slidenum">
              <a:rPr lang="nb-NO" smtClean="0"/>
              <a:t>21</a:t>
            </a:fld>
            <a:endParaRPr lang="nb-NO" dirty="0"/>
          </a:p>
        </p:txBody>
      </p:sp>
      <p:sp>
        <p:nvSpPr>
          <p:cNvPr id="4" name="TekstSylinder 3"/>
          <p:cNvSpPr txBox="1"/>
          <p:nvPr/>
        </p:nvSpPr>
        <p:spPr>
          <a:xfrm>
            <a:off x="934734" y="1378276"/>
            <a:ext cx="8473438" cy="230832"/>
          </a:xfrm>
          <a:prstGeom prst="rect">
            <a:avLst/>
          </a:prstGeom>
          <a:solidFill>
            <a:schemeClr val="accent6">
              <a:lumMod val="40000"/>
              <a:lumOff val="60000"/>
            </a:schemeClr>
          </a:solidFill>
        </p:spPr>
        <p:txBody>
          <a:bodyPr wrap="square" rtlCol="0">
            <a:spAutoFit/>
          </a:bodyPr>
          <a:lstStyle/>
          <a:p>
            <a:pPr algn="ctr"/>
            <a:r>
              <a:rPr lang="nb-NO" sz="900" dirty="0">
                <a:latin typeface="+mj-lt"/>
              </a:rPr>
              <a:t>I </a:t>
            </a:r>
            <a:r>
              <a:rPr lang="nb-NO" sz="900" dirty="0" err="1">
                <a:latin typeface="+mj-lt"/>
              </a:rPr>
              <a:t>Fjelltun</a:t>
            </a:r>
            <a:r>
              <a:rPr lang="nb-NO" sz="900" dirty="0">
                <a:latin typeface="+mj-lt"/>
              </a:rPr>
              <a:t> barnehage er vi opptatt av at vår pedagogikk alltid skal være i endring, men vi verdsetter samtidig noen faste tradisjoner som blir våre holdepunkter i løpet av året.</a:t>
            </a:r>
          </a:p>
        </p:txBody>
      </p:sp>
      <p:sp>
        <p:nvSpPr>
          <p:cNvPr id="5" name="TekstSylinder 4"/>
          <p:cNvSpPr txBox="1"/>
          <p:nvPr/>
        </p:nvSpPr>
        <p:spPr>
          <a:xfrm>
            <a:off x="984069" y="1746745"/>
            <a:ext cx="3959524" cy="3731791"/>
          </a:xfrm>
          <a:prstGeom prst="rect">
            <a:avLst/>
          </a:prstGeom>
          <a:noFill/>
        </p:spPr>
        <p:txBody>
          <a:bodyPr wrap="square" rtlCol="0">
            <a:spAutoFit/>
          </a:bodyPr>
          <a:lstStyle/>
          <a:p>
            <a:r>
              <a:rPr lang="nb-NO" sz="900" u="sng" dirty="0"/>
              <a:t>August</a:t>
            </a:r>
          </a:p>
          <a:p>
            <a:r>
              <a:rPr lang="nb-NO" sz="900" i="1" dirty="0"/>
              <a:t>	</a:t>
            </a:r>
            <a:r>
              <a:rPr lang="nb-NO" sz="1000" i="1" dirty="0"/>
              <a:t>Vi ønsker barn og foreldre velkommen til nytt barnehageår!</a:t>
            </a:r>
          </a:p>
          <a:p>
            <a:r>
              <a:rPr lang="nb-NO" sz="1050" b="1" dirty="0"/>
              <a:t>	</a:t>
            </a:r>
          </a:p>
          <a:p>
            <a:r>
              <a:rPr lang="nb-NO" sz="900" b="1" dirty="0"/>
              <a:t>	</a:t>
            </a:r>
            <a:r>
              <a:rPr lang="nb-NO" sz="900" dirty="0"/>
              <a:t>	OBSERVASJONSFOKUS</a:t>
            </a:r>
          </a:p>
          <a:p>
            <a:r>
              <a:rPr lang="nb-NO" sz="900" dirty="0"/>
              <a:t>		Hva er barnas blikk rettet mot? </a:t>
            </a:r>
          </a:p>
          <a:p>
            <a:r>
              <a:rPr lang="nb-NO" sz="900" dirty="0"/>
              <a:t>		Arbeid med det fysiske miljøet med bakgrunn i observasjoner</a:t>
            </a:r>
          </a:p>
          <a:p>
            <a:endParaRPr lang="nb-NO" sz="900" dirty="0"/>
          </a:p>
          <a:p>
            <a:r>
              <a:rPr lang="nb-NO" sz="900" u="sng" dirty="0"/>
              <a:t>September</a:t>
            </a:r>
          </a:p>
          <a:p>
            <a:r>
              <a:rPr lang="nb-NO" sz="900" dirty="0"/>
              <a:t>	</a:t>
            </a:r>
            <a:r>
              <a:rPr lang="nb-NO" sz="900" b="1" dirty="0"/>
              <a:t>Planleggingsdag i regi av Ålesund kommune</a:t>
            </a:r>
          </a:p>
          <a:p>
            <a:r>
              <a:rPr lang="nb-NO" sz="900" b="1" dirty="0"/>
              <a:t>	Dugnad høst</a:t>
            </a:r>
          </a:p>
          <a:p>
            <a:r>
              <a:rPr lang="nb-NO" sz="900" dirty="0"/>
              <a:t>		OBSERVASJONSFOKUS</a:t>
            </a:r>
          </a:p>
          <a:p>
            <a:r>
              <a:rPr lang="nb-NO" sz="900" dirty="0"/>
              <a:t>		Hva kan undersøkes videre?</a:t>
            </a:r>
          </a:p>
          <a:p>
            <a:r>
              <a:rPr lang="nb-NO" sz="900" dirty="0"/>
              <a:t>		Start prosjektperiode</a:t>
            </a:r>
          </a:p>
          <a:p>
            <a:endParaRPr lang="nb-NO" sz="900" dirty="0"/>
          </a:p>
          <a:p>
            <a:r>
              <a:rPr lang="nb-NO" sz="900" u="sng" dirty="0"/>
              <a:t>Oktober</a:t>
            </a:r>
          </a:p>
          <a:p>
            <a:r>
              <a:rPr lang="nb-NO" sz="900" b="1" dirty="0"/>
              <a:t>              Foreldremøte</a:t>
            </a:r>
          </a:p>
          <a:p>
            <a:r>
              <a:rPr lang="nb-NO" sz="900" b="1" dirty="0"/>
              <a:t>               Høstmarsj for barn og foreldre en ettermiddag til Lavvoen vår</a:t>
            </a:r>
          </a:p>
          <a:p>
            <a:r>
              <a:rPr lang="nb-NO" sz="900" dirty="0"/>
              <a:t>		Prosjekter / utforsking</a:t>
            </a:r>
          </a:p>
          <a:p>
            <a:endParaRPr lang="nb-NO" sz="900" dirty="0"/>
          </a:p>
          <a:p>
            <a:r>
              <a:rPr lang="nb-NO" sz="900" u="sng" dirty="0"/>
              <a:t>November</a:t>
            </a:r>
            <a:r>
              <a:rPr lang="nb-NO" sz="900" dirty="0"/>
              <a:t> </a:t>
            </a:r>
          </a:p>
          <a:p>
            <a:r>
              <a:rPr lang="nb-NO" sz="900" dirty="0"/>
              <a:t>	</a:t>
            </a:r>
            <a:r>
              <a:rPr lang="nb-NO" sz="900" b="1" dirty="0"/>
              <a:t>Foreldresamtaler</a:t>
            </a:r>
          </a:p>
          <a:p>
            <a:r>
              <a:rPr lang="nb-NO" sz="900" dirty="0"/>
              <a:t>		Prosjekter / utforsking</a:t>
            </a:r>
          </a:p>
          <a:p>
            <a:endParaRPr lang="nb-NO" sz="900" dirty="0"/>
          </a:p>
          <a:p>
            <a:r>
              <a:rPr lang="nb-NO" sz="900" u="sng" dirty="0"/>
              <a:t>Desember</a:t>
            </a:r>
          </a:p>
          <a:p>
            <a:r>
              <a:rPr lang="nb-NO" sz="900" b="1" dirty="0"/>
              <a:t>	Luciamarkering ute på ettermiddagen for barn og foreldre</a:t>
            </a:r>
          </a:p>
          <a:p>
            <a:r>
              <a:rPr lang="nb-NO" sz="900" dirty="0"/>
              <a:t>		Juleforberedelser, adventslys og kalender, nissefest for barna</a:t>
            </a:r>
          </a:p>
        </p:txBody>
      </p:sp>
      <p:sp>
        <p:nvSpPr>
          <p:cNvPr id="6" name="TekstSylinder 5"/>
          <p:cNvSpPr txBox="1"/>
          <p:nvPr/>
        </p:nvSpPr>
        <p:spPr>
          <a:xfrm>
            <a:off x="5435712" y="1746745"/>
            <a:ext cx="4142298" cy="4801314"/>
          </a:xfrm>
          <a:prstGeom prst="rect">
            <a:avLst/>
          </a:prstGeom>
          <a:noFill/>
        </p:spPr>
        <p:txBody>
          <a:bodyPr wrap="square" rtlCol="0">
            <a:spAutoFit/>
          </a:bodyPr>
          <a:lstStyle/>
          <a:p>
            <a:r>
              <a:rPr lang="nb-NO" sz="900" u="sng" dirty="0"/>
              <a:t>Januar</a:t>
            </a:r>
          </a:p>
          <a:p>
            <a:r>
              <a:rPr lang="nb-NO" sz="900" dirty="0"/>
              <a:t>	</a:t>
            </a:r>
            <a:r>
              <a:rPr lang="nb-NO" sz="900" b="1" dirty="0"/>
              <a:t>Planleggingsdag</a:t>
            </a:r>
            <a:r>
              <a:rPr lang="nb-NO" sz="900" dirty="0"/>
              <a:t>	</a:t>
            </a:r>
          </a:p>
          <a:p>
            <a:r>
              <a:rPr lang="nb-NO" sz="900" dirty="0"/>
              <a:t>		Nye observasjoner til nye prosjekter?</a:t>
            </a:r>
          </a:p>
          <a:p>
            <a:r>
              <a:rPr lang="nb-NO" sz="900" dirty="0"/>
              <a:t>		Prosjekt / utforsking</a:t>
            </a:r>
          </a:p>
          <a:p>
            <a:endParaRPr lang="nb-NO" sz="900" dirty="0"/>
          </a:p>
          <a:p>
            <a:r>
              <a:rPr lang="nb-NO" sz="900" u="sng" dirty="0"/>
              <a:t>Februar</a:t>
            </a:r>
          </a:p>
          <a:p>
            <a:r>
              <a:rPr lang="nb-NO" sz="900" dirty="0"/>
              <a:t>		Vi markerer: samefolkets dag. </a:t>
            </a:r>
          </a:p>
          <a:p>
            <a:r>
              <a:rPr lang="nb-NO" sz="900" dirty="0"/>
              <a:t>		Karneval (vi ansiktsmaler oss, så ingen kostyme trengs)</a:t>
            </a:r>
          </a:p>
          <a:p>
            <a:r>
              <a:rPr lang="nb-NO" sz="900" dirty="0"/>
              <a:t>		Prosjekter / utforsking</a:t>
            </a:r>
          </a:p>
          <a:p>
            <a:endParaRPr lang="nb-NO" sz="900" dirty="0"/>
          </a:p>
          <a:p>
            <a:r>
              <a:rPr lang="nb-NO" sz="900" u="sng" dirty="0"/>
              <a:t>Mars</a:t>
            </a:r>
            <a:r>
              <a:rPr lang="nb-NO" sz="900" dirty="0"/>
              <a:t>	                 Såing og forberedelse av kjøkkenhage</a:t>
            </a:r>
          </a:p>
          <a:p>
            <a:r>
              <a:rPr lang="nb-NO" sz="900" dirty="0"/>
              <a:t>		Prosjekt / utforsking</a:t>
            </a:r>
          </a:p>
          <a:p>
            <a:r>
              <a:rPr lang="nb-NO" sz="900" u="sng" dirty="0"/>
              <a:t>April</a:t>
            </a:r>
            <a:r>
              <a:rPr lang="nb-NO" sz="900" dirty="0"/>
              <a:t>	</a:t>
            </a:r>
          </a:p>
          <a:p>
            <a:r>
              <a:rPr lang="nb-NO" sz="900" b="1" dirty="0"/>
              <a:t>	Påskefrokost for barn og foreldre</a:t>
            </a:r>
          </a:p>
          <a:p>
            <a:r>
              <a:rPr lang="nb-NO" sz="900" b="1" dirty="0"/>
              <a:t>	Foreldresamtaler ved behov</a:t>
            </a:r>
          </a:p>
          <a:p>
            <a:r>
              <a:rPr lang="nb-NO" sz="900" dirty="0"/>
              <a:t>		Prosjekter / utforsking</a:t>
            </a:r>
          </a:p>
          <a:p>
            <a:r>
              <a:rPr lang="nb-NO" sz="900" dirty="0"/>
              <a:t>		Arbeid med kjøkkenhage fortsetter</a:t>
            </a:r>
          </a:p>
          <a:p>
            <a:endParaRPr lang="nb-NO" sz="900" dirty="0"/>
          </a:p>
          <a:p>
            <a:r>
              <a:rPr lang="nb-NO" sz="900" u="sng" dirty="0"/>
              <a:t>Mai</a:t>
            </a:r>
          </a:p>
          <a:p>
            <a:r>
              <a:rPr lang="nb-NO" sz="900" b="1" dirty="0"/>
              <a:t>	Dugnad vår</a:t>
            </a:r>
          </a:p>
          <a:p>
            <a:r>
              <a:rPr lang="nb-NO" sz="900" b="1" dirty="0"/>
              <a:t>	Planleggingsdag</a:t>
            </a:r>
          </a:p>
          <a:p>
            <a:r>
              <a:rPr lang="nb-NO" sz="900" dirty="0"/>
              <a:t>		Vi markerer 17 mai</a:t>
            </a:r>
          </a:p>
          <a:p>
            <a:r>
              <a:rPr lang="nb-NO" sz="900" dirty="0"/>
              <a:t>		Vi avslutter våre prosjekter og ferdigstiller dokumentasjonshefter</a:t>
            </a:r>
          </a:p>
          <a:p>
            <a:r>
              <a:rPr lang="nb-NO" sz="900" dirty="0"/>
              <a:t>		</a:t>
            </a:r>
          </a:p>
          <a:p>
            <a:r>
              <a:rPr lang="nb-NO" sz="900" u="sng" dirty="0"/>
              <a:t>Juni</a:t>
            </a:r>
          </a:p>
          <a:p>
            <a:r>
              <a:rPr lang="nb-NO" sz="900" b="1" dirty="0"/>
              <a:t>	Sommerfest i samarbeid med SU</a:t>
            </a:r>
          </a:p>
          <a:p>
            <a:r>
              <a:rPr lang="nb-NO" sz="900" b="1" dirty="0"/>
              <a:t>	Utstilling av prosjektdokumentasjoner og arbeid fra året som har gått</a:t>
            </a:r>
          </a:p>
          <a:p>
            <a:r>
              <a:rPr lang="nb-NO" sz="900" b="1" dirty="0"/>
              <a:t>		</a:t>
            </a:r>
            <a:r>
              <a:rPr lang="nb-NO" sz="900" dirty="0"/>
              <a:t>Turgruppa går til Sukkertoppen</a:t>
            </a:r>
          </a:p>
          <a:p>
            <a:r>
              <a:rPr lang="nb-NO" sz="900" b="1" dirty="0"/>
              <a:t>		</a:t>
            </a:r>
            <a:r>
              <a:rPr lang="nb-NO" sz="900" dirty="0"/>
              <a:t>Turgruppa overnatter i Lavvoen</a:t>
            </a:r>
            <a:endParaRPr lang="nb-NO" sz="900" b="1" dirty="0"/>
          </a:p>
          <a:p>
            <a:endParaRPr lang="nb-NO" sz="900" dirty="0"/>
          </a:p>
          <a:p>
            <a:r>
              <a:rPr lang="nb-NO" sz="900" u="sng" dirty="0"/>
              <a:t>Juli</a:t>
            </a:r>
          </a:p>
          <a:p>
            <a:r>
              <a:rPr lang="nb-NO" sz="900" b="1" dirty="0"/>
              <a:t>	Ferietid – barnehagen holder stengt i uke 28 og 29</a:t>
            </a:r>
          </a:p>
          <a:p>
            <a:r>
              <a:rPr lang="nb-NO" sz="900" dirty="0"/>
              <a:t>		Sommerbarnehage der avdelingene slåes sammen</a:t>
            </a:r>
          </a:p>
        </p:txBody>
      </p:sp>
      <p:sp>
        <p:nvSpPr>
          <p:cNvPr id="7" name="TekstSylinder 6"/>
          <p:cNvSpPr txBox="1"/>
          <p:nvPr/>
        </p:nvSpPr>
        <p:spPr>
          <a:xfrm>
            <a:off x="984069" y="5869085"/>
            <a:ext cx="4234729" cy="507831"/>
          </a:xfrm>
          <a:prstGeom prst="rect">
            <a:avLst/>
          </a:prstGeom>
          <a:solidFill>
            <a:schemeClr val="accent6">
              <a:lumMod val="40000"/>
              <a:lumOff val="60000"/>
            </a:schemeClr>
          </a:solidFill>
          <a:ln>
            <a:solidFill>
              <a:schemeClr val="bg1"/>
            </a:solidFill>
          </a:ln>
        </p:spPr>
        <p:txBody>
          <a:bodyPr wrap="square" rtlCol="0">
            <a:spAutoFit/>
          </a:bodyPr>
          <a:lstStyle/>
          <a:p>
            <a:r>
              <a:rPr lang="nb-NO" sz="900" dirty="0"/>
              <a:t>I tillegg markerer  vi andre høytider i løpet av året.( for eksempel Id og </a:t>
            </a:r>
            <a:r>
              <a:rPr lang="nb-NO" sz="900"/>
              <a:t>kinesisk nyttår)</a:t>
            </a:r>
            <a:endParaRPr lang="nb-NO" sz="900" dirty="0"/>
          </a:p>
          <a:p>
            <a:r>
              <a:rPr lang="nb-NO" sz="900" dirty="0"/>
              <a:t>Den femte planleggingsdagen er ikke datofestet, info om denne kommer i god tid på mail til alle foreldre. </a:t>
            </a:r>
          </a:p>
        </p:txBody>
      </p:sp>
    </p:spTree>
    <p:extLst>
      <p:ext uri="{BB962C8B-B14F-4D97-AF65-F5344CB8AC3E}">
        <p14:creationId xmlns:p14="http://schemas.microsoft.com/office/powerpoint/2010/main" val="3841557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A669C4A-3065-4EE9-8F59-C7CB75C8AF78}"/>
              </a:ext>
            </a:extLst>
          </p:cNvPr>
          <p:cNvSpPr>
            <a:spLocks noGrp="1"/>
          </p:cNvSpPr>
          <p:nvPr>
            <p:ph type="ctrTitle"/>
          </p:nvPr>
        </p:nvSpPr>
        <p:spPr>
          <a:xfrm>
            <a:off x="-90435" y="201947"/>
            <a:ext cx="5578679" cy="1038476"/>
          </a:xfrm>
          <a:ln>
            <a:solidFill>
              <a:schemeClr val="bg1"/>
            </a:solidFill>
          </a:ln>
        </p:spPr>
        <p:txBody>
          <a:bodyPr>
            <a:normAutofit/>
          </a:bodyPr>
          <a:lstStyle/>
          <a:p>
            <a:r>
              <a:rPr lang="nb-NO" sz="4400" b="1" dirty="0"/>
              <a:t>1. Praktisk info </a:t>
            </a:r>
          </a:p>
        </p:txBody>
      </p:sp>
      <p:sp>
        <p:nvSpPr>
          <p:cNvPr id="3" name="Undertittel 2">
            <a:extLst>
              <a:ext uri="{FF2B5EF4-FFF2-40B4-BE49-F238E27FC236}">
                <a16:creationId xmlns:a16="http://schemas.microsoft.com/office/drawing/2014/main" id="{5312113B-483C-48E1-AB02-B8C30484F62E}"/>
              </a:ext>
            </a:extLst>
          </p:cNvPr>
          <p:cNvSpPr>
            <a:spLocks noGrp="1"/>
          </p:cNvSpPr>
          <p:nvPr>
            <p:ph type="subTitle" idx="1"/>
          </p:nvPr>
        </p:nvSpPr>
        <p:spPr>
          <a:xfrm>
            <a:off x="178965" y="3139333"/>
            <a:ext cx="2869198" cy="3608020"/>
          </a:xfrm>
          <a:ln>
            <a:solidFill>
              <a:schemeClr val="accent5"/>
            </a:solidFill>
          </a:ln>
        </p:spPr>
        <p:txBody>
          <a:bodyPr>
            <a:noAutofit/>
          </a:bodyPr>
          <a:lstStyle/>
          <a:p>
            <a:r>
              <a:rPr lang="nb-NO" sz="1200" b="1" dirty="0">
                <a:latin typeface="+mj-lt"/>
              </a:rPr>
              <a:t> </a:t>
            </a:r>
            <a:endParaRPr lang="nb-NO" sz="1200" dirty="0">
              <a:latin typeface="+mj-lt"/>
            </a:endParaRPr>
          </a:p>
          <a:p>
            <a:pPr algn="l">
              <a:spcBef>
                <a:spcPts val="0"/>
              </a:spcBef>
            </a:pPr>
            <a:r>
              <a:rPr lang="nb-NO" sz="1200" b="1" dirty="0">
                <a:latin typeface="+mj-lt"/>
              </a:rPr>
              <a:t>Kontaktinformasjon:</a:t>
            </a:r>
            <a:endParaRPr lang="nb-NO" sz="1200" dirty="0">
              <a:latin typeface="+mj-lt"/>
            </a:endParaRPr>
          </a:p>
          <a:p>
            <a:pPr algn="l">
              <a:spcBef>
                <a:spcPts val="0"/>
              </a:spcBef>
            </a:pPr>
            <a:endParaRPr lang="nb-NO" sz="1200" dirty="0">
              <a:latin typeface="+mj-lt"/>
            </a:endParaRPr>
          </a:p>
          <a:p>
            <a:pPr algn="l">
              <a:spcBef>
                <a:spcPts val="0"/>
              </a:spcBef>
            </a:pPr>
            <a:r>
              <a:rPr lang="nb-NO" sz="1200" b="1" dirty="0">
                <a:latin typeface="+mj-lt"/>
              </a:rPr>
              <a:t>Styrer: </a:t>
            </a:r>
          </a:p>
          <a:p>
            <a:pPr algn="l">
              <a:spcBef>
                <a:spcPts val="0"/>
              </a:spcBef>
            </a:pPr>
            <a:r>
              <a:rPr lang="nb-NO" sz="1200" b="1" dirty="0">
                <a:solidFill>
                  <a:schemeClr val="accent6"/>
                </a:solidFill>
                <a:latin typeface="+mj-lt"/>
              </a:rPr>
              <a:t>Konstituert styrer Ingrid Morsund</a:t>
            </a:r>
            <a:endParaRPr lang="nb-NO" sz="1200" dirty="0">
              <a:latin typeface="+mj-lt"/>
            </a:endParaRPr>
          </a:p>
          <a:p>
            <a:pPr algn="l">
              <a:spcBef>
                <a:spcPts val="0"/>
              </a:spcBef>
            </a:pPr>
            <a:r>
              <a:rPr lang="nb-NO" sz="1200" dirty="0">
                <a:latin typeface="+mj-lt"/>
              </a:rPr>
              <a:t>Telefon: 94086184</a:t>
            </a:r>
          </a:p>
          <a:p>
            <a:pPr algn="l">
              <a:spcBef>
                <a:spcPts val="0"/>
              </a:spcBef>
            </a:pPr>
            <a:r>
              <a:rPr lang="nb-NO" sz="1200" u="sng" dirty="0">
                <a:latin typeface="+mj-lt"/>
                <a:hlinkClick r:id="rId2"/>
              </a:rPr>
              <a:t>styrer@fjelltun-barnehage.no</a:t>
            </a:r>
            <a:endParaRPr lang="nb-NO" sz="1200" dirty="0">
              <a:latin typeface="+mj-lt"/>
            </a:endParaRPr>
          </a:p>
          <a:p>
            <a:pPr algn="l">
              <a:spcBef>
                <a:spcPts val="0"/>
              </a:spcBef>
            </a:pPr>
            <a:r>
              <a:rPr lang="nb-NO" sz="1200" dirty="0">
                <a:latin typeface="+mj-lt"/>
              </a:rPr>
              <a:t> </a:t>
            </a:r>
            <a:endParaRPr lang="nb-NO" sz="1200" b="1" dirty="0">
              <a:latin typeface="+mj-lt"/>
            </a:endParaRPr>
          </a:p>
          <a:p>
            <a:pPr algn="l">
              <a:spcBef>
                <a:spcPts val="0"/>
              </a:spcBef>
            </a:pPr>
            <a:r>
              <a:rPr lang="nb-NO" sz="1200" b="1" dirty="0">
                <a:latin typeface="+mj-lt"/>
              </a:rPr>
              <a:t>Avdeling Rundskue (1-2 år): </a:t>
            </a:r>
          </a:p>
          <a:p>
            <a:pPr algn="l">
              <a:spcBef>
                <a:spcPts val="0"/>
              </a:spcBef>
            </a:pPr>
            <a:r>
              <a:rPr lang="nb-NO" sz="1200" dirty="0">
                <a:latin typeface="+mj-lt"/>
              </a:rPr>
              <a:t>Telefon: 94085952</a:t>
            </a:r>
          </a:p>
          <a:p>
            <a:pPr algn="l">
              <a:spcBef>
                <a:spcPts val="0"/>
              </a:spcBef>
            </a:pPr>
            <a:endParaRPr lang="nb-NO" sz="1200" dirty="0">
              <a:latin typeface="+mj-lt"/>
            </a:endParaRPr>
          </a:p>
          <a:p>
            <a:pPr algn="l">
              <a:spcBef>
                <a:spcPts val="0"/>
              </a:spcBef>
            </a:pPr>
            <a:endParaRPr lang="nb-NO" sz="1200" b="1" dirty="0">
              <a:latin typeface="+mj-lt"/>
            </a:endParaRPr>
          </a:p>
          <a:p>
            <a:pPr algn="l">
              <a:spcBef>
                <a:spcPts val="0"/>
              </a:spcBef>
            </a:pPr>
            <a:r>
              <a:rPr lang="nb-NO" sz="1200" b="1" dirty="0">
                <a:latin typeface="+mj-lt"/>
              </a:rPr>
              <a:t>Avdeling </a:t>
            </a:r>
            <a:r>
              <a:rPr lang="nb-NO" sz="1200" b="1" dirty="0" err="1">
                <a:latin typeface="+mj-lt"/>
              </a:rPr>
              <a:t>Lillesetra</a:t>
            </a:r>
            <a:r>
              <a:rPr lang="nb-NO" sz="1200" b="1" dirty="0">
                <a:latin typeface="+mj-lt"/>
              </a:rPr>
              <a:t> (2-3 år): </a:t>
            </a:r>
          </a:p>
          <a:p>
            <a:pPr algn="l">
              <a:spcBef>
                <a:spcPts val="0"/>
              </a:spcBef>
            </a:pPr>
            <a:r>
              <a:rPr lang="nb-NO" sz="1200" dirty="0">
                <a:latin typeface="+mj-lt"/>
              </a:rPr>
              <a:t>Telefon: 94085372</a:t>
            </a:r>
          </a:p>
          <a:p>
            <a:pPr algn="l">
              <a:spcBef>
                <a:spcPts val="0"/>
              </a:spcBef>
            </a:pPr>
            <a:endParaRPr lang="nb-NO" sz="1200" u="sng" dirty="0">
              <a:latin typeface="+mj-lt"/>
            </a:endParaRPr>
          </a:p>
          <a:p>
            <a:pPr algn="l">
              <a:spcBef>
                <a:spcPts val="0"/>
              </a:spcBef>
            </a:pPr>
            <a:endParaRPr lang="nb-NO" sz="1200" b="1" u="sng" dirty="0">
              <a:latin typeface="+mj-lt"/>
            </a:endParaRPr>
          </a:p>
          <a:p>
            <a:pPr algn="l">
              <a:spcBef>
                <a:spcPts val="0"/>
              </a:spcBef>
            </a:pPr>
            <a:r>
              <a:rPr lang="nb-NO" sz="1200" b="1" dirty="0">
                <a:latin typeface="+mj-lt"/>
              </a:rPr>
              <a:t>Avdeling Storesetra (4-5 år);</a:t>
            </a:r>
          </a:p>
          <a:p>
            <a:pPr algn="l">
              <a:spcBef>
                <a:spcPts val="0"/>
              </a:spcBef>
            </a:pPr>
            <a:r>
              <a:rPr lang="nb-NO" sz="1200" dirty="0">
                <a:latin typeface="+mj-lt"/>
              </a:rPr>
              <a:t>Telefon : 94086195</a:t>
            </a:r>
          </a:p>
          <a:p>
            <a:pPr algn="l">
              <a:spcBef>
                <a:spcPts val="0"/>
              </a:spcBef>
            </a:pPr>
            <a:endParaRPr lang="nb-NO" sz="1200" dirty="0">
              <a:latin typeface="+mj-lt"/>
            </a:endParaRPr>
          </a:p>
          <a:p>
            <a:endParaRPr lang="nb-NO" sz="1200" dirty="0">
              <a:latin typeface="+mj-lt"/>
            </a:endParaRPr>
          </a:p>
        </p:txBody>
      </p:sp>
      <p:sp>
        <p:nvSpPr>
          <p:cNvPr id="4" name="TekstSylinder 3">
            <a:extLst>
              <a:ext uri="{FF2B5EF4-FFF2-40B4-BE49-F238E27FC236}">
                <a16:creationId xmlns:a16="http://schemas.microsoft.com/office/drawing/2014/main" id="{10EB68FE-41F8-4BF2-9646-5AC8AEF47FFE}"/>
              </a:ext>
            </a:extLst>
          </p:cNvPr>
          <p:cNvSpPr txBox="1"/>
          <p:nvPr/>
        </p:nvSpPr>
        <p:spPr>
          <a:xfrm>
            <a:off x="210666" y="1418350"/>
            <a:ext cx="4596465" cy="1538883"/>
          </a:xfrm>
          <a:prstGeom prst="rect">
            <a:avLst/>
          </a:prstGeom>
          <a:noFill/>
          <a:ln>
            <a:solidFill>
              <a:schemeClr val="accent6"/>
            </a:solidFill>
          </a:ln>
        </p:spPr>
        <p:txBody>
          <a:bodyPr wrap="square" rtlCol="0">
            <a:spAutoFit/>
          </a:bodyPr>
          <a:lstStyle/>
          <a:p>
            <a:r>
              <a:rPr lang="nb-NO" sz="1200" b="1" dirty="0">
                <a:latin typeface="+mj-lt"/>
              </a:rPr>
              <a:t>VELKOMMEN TIL OSS PÅ FJELLTUN!</a:t>
            </a:r>
          </a:p>
          <a:p>
            <a:endParaRPr lang="nb-NO" sz="1200" dirty="0">
              <a:latin typeface="+mj-lt"/>
            </a:endParaRPr>
          </a:p>
          <a:p>
            <a:r>
              <a:rPr lang="nb-NO" sz="1000" dirty="0">
                <a:latin typeface="+mj-lt"/>
              </a:rPr>
              <a:t>Fjelltun barnehage er en del av et sameie med Torvteigen barnehage. 	</a:t>
            </a:r>
          </a:p>
          <a:p>
            <a:r>
              <a:rPr lang="nb-NO" sz="1000" dirty="0">
                <a:latin typeface="+mj-lt"/>
              </a:rPr>
              <a:t>Sammen er vi Ålesund barnehager SA.</a:t>
            </a:r>
          </a:p>
          <a:p>
            <a:endParaRPr lang="nb-NO" sz="1000" dirty="0">
              <a:latin typeface="+mj-lt"/>
            </a:endParaRPr>
          </a:p>
          <a:p>
            <a:r>
              <a:rPr lang="nb-NO" sz="1000" dirty="0">
                <a:latin typeface="+mj-lt"/>
              </a:rPr>
              <a:t>Barnehagene er </a:t>
            </a:r>
            <a:r>
              <a:rPr lang="nb-NO" sz="1000" dirty="0" err="1">
                <a:latin typeface="+mj-lt"/>
              </a:rPr>
              <a:t>foreldreeid</a:t>
            </a:r>
            <a:r>
              <a:rPr lang="nb-NO" sz="1000" dirty="0">
                <a:latin typeface="+mj-lt"/>
              </a:rPr>
              <a:t>, </a:t>
            </a:r>
            <a:r>
              <a:rPr lang="nb-NO" sz="1000" dirty="0" err="1">
                <a:latin typeface="+mj-lt"/>
              </a:rPr>
              <a:t>dvs</a:t>
            </a:r>
            <a:r>
              <a:rPr lang="nb-NO" sz="1000" dirty="0">
                <a:latin typeface="+mj-lt"/>
              </a:rPr>
              <a:t> at alle foreldrene eier andeler i barnehagen og at barnehagens styre består av foreldre og ansatte i de to barnehagene. Vårt økonomiske mål er å drive i balanse og alt eventuelt overskudd går tilbake til barna og barnehagene. </a:t>
            </a:r>
          </a:p>
        </p:txBody>
      </p:sp>
      <p:sp>
        <p:nvSpPr>
          <p:cNvPr id="5" name="TekstSylinder 4">
            <a:extLst>
              <a:ext uri="{FF2B5EF4-FFF2-40B4-BE49-F238E27FC236}">
                <a16:creationId xmlns:a16="http://schemas.microsoft.com/office/drawing/2014/main" id="{EDFEDA46-DA56-45C2-8E80-350B94449A83}"/>
              </a:ext>
            </a:extLst>
          </p:cNvPr>
          <p:cNvSpPr txBox="1"/>
          <p:nvPr/>
        </p:nvSpPr>
        <p:spPr>
          <a:xfrm>
            <a:off x="7264176" y="1371218"/>
            <a:ext cx="4147415" cy="1600438"/>
          </a:xfrm>
          <a:prstGeom prst="rect">
            <a:avLst/>
          </a:prstGeom>
          <a:noFill/>
          <a:ln>
            <a:solidFill>
              <a:srgbClr val="7030A0"/>
            </a:solidFill>
          </a:ln>
        </p:spPr>
        <p:txBody>
          <a:bodyPr wrap="square" rtlCol="0">
            <a:spAutoFit/>
          </a:bodyPr>
          <a:lstStyle/>
          <a:p>
            <a:r>
              <a:rPr lang="nb-NO" sz="1400" b="1" dirty="0">
                <a:latin typeface="+mj-lt"/>
              </a:rPr>
              <a:t>Åpningstider:</a:t>
            </a:r>
          </a:p>
          <a:p>
            <a:endParaRPr lang="nb-NO" sz="1400" dirty="0">
              <a:latin typeface="+mj-lt"/>
            </a:endParaRPr>
          </a:p>
          <a:p>
            <a:r>
              <a:rPr lang="nb-NO" sz="1000" dirty="0">
                <a:latin typeface="+mj-lt"/>
              </a:rPr>
              <a:t>Barnehagens åpningstid dette barnehageåret vil være</a:t>
            </a:r>
          </a:p>
          <a:p>
            <a:r>
              <a:rPr lang="nb-NO" sz="1000" dirty="0">
                <a:latin typeface="+mj-lt"/>
              </a:rPr>
              <a:t>7.00 – 16.30   </a:t>
            </a:r>
          </a:p>
          <a:p>
            <a:r>
              <a:rPr lang="nb-NO" sz="1000" dirty="0">
                <a:latin typeface="+mj-lt"/>
              </a:rPr>
              <a:t> </a:t>
            </a:r>
          </a:p>
          <a:p>
            <a:r>
              <a:rPr lang="nb-NO" sz="1000" dirty="0">
                <a:latin typeface="+mj-lt"/>
              </a:rPr>
              <a:t>Om dere tar en fridag eller vil komme litt senere enn vanlig bør dere sende en melding, legge inn fridager i </a:t>
            </a:r>
            <a:r>
              <a:rPr lang="nb-NO" sz="1000" dirty="0" err="1">
                <a:latin typeface="+mj-lt"/>
              </a:rPr>
              <a:t>Kidplan</a:t>
            </a:r>
            <a:r>
              <a:rPr lang="nb-NO" sz="1000" dirty="0">
                <a:latin typeface="+mj-lt"/>
              </a:rPr>
              <a:t> eller ringe avdelingen, helst før kl.9 30.  Det kan jo være at vi skal på tur denne dagen, og vil vite om vi skal vente på dere eller ikke.</a:t>
            </a:r>
          </a:p>
        </p:txBody>
      </p:sp>
      <p:sp>
        <p:nvSpPr>
          <p:cNvPr id="19" name="TekstSylinder 18">
            <a:extLst>
              <a:ext uri="{FF2B5EF4-FFF2-40B4-BE49-F238E27FC236}">
                <a16:creationId xmlns:a16="http://schemas.microsoft.com/office/drawing/2014/main" id="{725A8F8F-D092-451A-8ED0-956DF7C57FAA}"/>
              </a:ext>
            </a:extLst>
          </p:cNvPr>
          <p:cNvSpPr txBox="1"/>
          <p:nvPr/>
        </p:nvSpPr>
        <p:spPr>
          <a:xfrm>
            <a:off x="3199004" y="5423914"/>
            <a:ext cx="8814031" cy="1323439"/>
          </a:xfrm>
          <a:prstGeom prst="rect">
            <a:avLst/>
          </a:prstGeom>
          <a:noFill/>
          <a:ln>
            <a:solidFill>
              <a:schemeClr val="accent6"/>
            </a:solidFill>
          </a:ln>
        </p:spPr>
        <p:txBody>
          <a:bodyPr wrap="square" rtlCol="0">
            <a:spAutoFit/>
          </a:bodyPr>
          <a:lstStyle/>
          <a:p>
            <a:r>
              <a:rPr lang="nb-NO" sz="1000" dirty="0" err="1">
                <a:latin typeface="+mj-lt"/>
              </a:rPr>
              <a:t>Fjelltun</a:t>
            </a:r>
            <a:r>
              <a:rPr lang="nb-NO" sz="1000" dirty="0">
                <a:latin typeface="+mj-lt"/>
              </a:rPr>
              <a:t> barnehage ligger på Akslafjellet, byfjellet i Ålesund. Vi har naturen tett på oss, og dette preger hverdagen i barnehagen vår. Vi vil gjerne ønske foreldre og foresatte velkommen inn i vår barnehage, vi vil gi et godt pedagogisk tilbud til alle barn, og være en god og utviklende arbeidsplass for de ansatte. </a:t>
            </a:r>
          </a:p>
          <a:p>
            <a:endParaRPr lang="nb-NO" sz="1000" dirty="0">
              <a:latin typeface="+mj-lt"/>
            </a:endParaRPr>
          </a:p>
          <a:p>
            <a:r>
              <a:rPr lang="nb-NO" sz="1000" dirty="0">
                <a:latin typeface="+mj-lt"/>
              </a:rPr>
              <a:t>En stor del av barnehagens identitet er vår nærhet til Aksla. </a:t>
            </a:r>
          </a:p>
          <a:p>
            <a:r>
              <a:rPr lang="nb-NO" sz="1000" dirty="0">
                <a:latin typeface="+mj-lt"/>
              </a:rPr>
              <a:t>Vi har både egen </a:t>
            </a:r>
            <a:r>
              <a:rPr lang="nb-NO" sz="1000" b="1" dirty="0">
                <a:latin typeface="+mj-lt"/>
              </a:rPr>
              <a:t>lavvo</a:t>
            </a:r>
            <a:r>
              <a:rPr lang="nb-NO" sz="1000" dirty="0">
                <a:latin typeface="+mj-lt"/>
              </a:rPr>
              <a:t> og </a:t>
            </a:r>
            <a:r>
              <a:rPr lang="nb-NO" sz="1000" b="1" dirty="0">
                <a:latin typeface="+mj-lt"/>
              </a:rPr>
              <a:t>gapahuk</a:t>
            </a:r>
            <a:r>
              <a:rPr lang="nb-NO" sz="1000" dirty="0">
                <a:latin typeface="+mj-lt"/>
              </a:rPr>
              <a:t> i skogen som vi går til og dette er viktige deler av barnehagens uterom. Veiene hit er både varierte og spennende, og vi går i både stor og liten gruppe - vi kan leke her, vi kan lage mat på bål og vi passer på at det er fint her slik at også foreldre, naboer og turgåere kan bruke de på fritiden. </a:t>
            </a:r>
          </a:p>
          <a:p>
            <a:endParaRPr lang="nb-NO" sz="1000" dirty="0">
              <a:latin typeface="+mj-lt"/>
            </a:endParaRPr>
          </a:p>
          <a:p>
            <a:r>
              <a:rPr lang="nb-NO" sz="1000" dirty="0">
                <a:latin typeface="+mj-lt"/>
              </a:rPr>
              <a:t>Det er viktig for oss å dele det gode vi har!  </a:t>
            </a:r>
          </a:p>
        </p:txBody>
      </p:sp>
    </p:spTree>
    <p:extLst>
      <p:ext uri="{BB962C8B-B14F-4D97-AF65-F5344CB8AC3E}">
        <p14:creationId xmlns:p14="http://schemas.microsoft.com/office/powerpoint/2010/main" val="781896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CEA737B0-FA10-4D7B-8C75-DAC1A014829C}"/>
              </a:ext>
            </a:extLst>
          </p:cNvPr>
          <p:cNvSpPr>
            <a:spLocks noGrp="1"/>
          </p:cNvSpPr>
          <p:nvPr>
            <p:ph sz="half" idx="1"/>
          </p:nvPr>
        </p:nvSpPr>
        <p:spPr>
          <a:xfrm>
            <a:off x="6311317" y="298596"/>
            <a:ext cx="5566094" cy="2037689"/>
          </a:xfrm>
          <a:ln>
            <a:solidFill>
              <a:schemeClr val="accent4">
                <a:lumMod val="60000"/>
                <a:lumOff val="40000"/>
              </a:schemeClr>
            </a:solidFill>
          </a:ln>
        </p:spPr>
        <p:txBody>
          <a:bodyPr>
            <a:normAutofit/>
          </a:bodyPr>
          <a:lstStyle/>
          <a:p>
            <a:pPr marL="0" indent="0">
              <a:buNone/>
            </a:pPr>
            <a:r>
              <a:rPr lang="nb-NO" sz="1200" b="1" dirty="0">
                <a:latin typeface="+mj-lt"/>
              </a:rPr>
              <a:t>Planleggingsdager 2022/2023</a:t>
            </a:r>
          </a:p>
          <a:p>
            <a:pPr marL="0" indent="0">
              <a:buNone/>
            </a:pPr>
            <a:r>
              <a:rPr lang="nb-NO" sz="900" dirty="0">
                <a:latin typeface="+mj-lt"/>
              </a:rPr>
              <a:t>Barnehagen har </a:t>
            </a:r>
            <a:r>
              <a:rPr lang="nb-NO" sz="900" b="1" dirty="0">
                <a:solidFill>
                  <a:schemeClr val="accent1"/>
                </a:solidFill>
                <a:latin typeface="+mj-lt"/>
              </a:rPr>
              <a:t>5 planleggingsdager i løpet av et år</a:t>
            </a:r>
            <a:r>
              <a:rPr lang="nb-NO" sz="900" dirty="0">
                <a:latin typeface="+mj-lt"/>
              </a:rPr>
              <a:t>, da holder barnehagen stengt og dette utgjør barnas 4.ferieuke. Datoene for dette barnehageåret er: </a:t>
            </a:r>
          </a:p>
          <a:p>
            <a:pPr>
              <a:buFontTx/>
              <a:buChar char="-"/>
            </a:pPr>
            <a:r>
              <a:rPr lang="nb-NO" sz="900" dirty="0">
                <a:latin typeface="+mj-lt"/>
              </a:rPr>
              <a:t>Fredag 26 august</a:t>
            </a:r>
          </a:p>
          <a:p>
            <a:pPr>
              <a:buFontTx/>
              <a:buChar char="-"/>
            </a:pPr>
            <a:r>
              <a:rPr lang="nb-NO" sz="900" dirty="0">
                <a:latin typeface="+mj-lt"/>
              </a:rPr>
              <a:t>Torsdag 29 September  (felles prosjektdag </a:t>
            </a:r>
            <a:r>
              <a:rPr lang="nb-NO" sz="900" dirty="0" err="1">
                <a:latin typeface="+mj-lt"/>
              </a:rPr>
              <a:t>ifbm</a:t>
            </a:r>
            <a:r>
              <a:rPr lang="nb-NO" sz="900" dirty="0">
                <a:latin typeface="+mj-lt"/>
              </a:rPr>
              <a:t>  Ålesund kommune og </a:t>
            </a:r>
            <a:r>
              <a:rPr lang="nb-NO" sz="900" dirty="0" err="1">
                <a:latin typeface="+mj-lt"/>
              </a:rPr>
              <a:t>Rekomp</a:t>
            </a:r>
            <a:r>
              <a:rPr lang="nb-NO" sz="900" dirty="0">
                <a:latin typeface="+mj-lt"/>
              </a:rPr>
              <a:t>)</a:t>
            </a:r>
          </a:p>
          <a:p>
            <a:pPr>
              <a:buFontTx/>
              <a:buChar char="-"/>
            </a:pPr>
            <a:r>
              <a:rPr lang="nb-NO" sz="900" dirty="0">
                <a:latin typeface="+mj-lt"/>
              </a:rPr>
              <a:t>Mandag 2 januar</a:t>
            </a:r>
          </a:p>
          <a:p>
            <a:pPr>
              <a:buFontTx/>
              <a:buChar char="-"/>
            </a:pPr>
            <a:r>
              <a:rPr lang="nb-NO" sz="900" dirty="0">
                <a:latin typeface="+mj-lt"/>
              </a:rPr>
              <a:t>Fredag 19 mai </a:t>
            </a:r>
          </a:p>
          <a:p>
            <a:pPr marL="0" indent="0">
              <a:buNone/>
            </a:pPr>
            <a:r>
              <a:rPr lang="nb-NO" sz="900" dirty="0">
                <a:latin typeface="+mj-lt"/>
              </a:rPr>
              <a:t>I tillegg kommer en ekstra kursdag på nyåret, men dato er ikke satt enda.</a:t>
            </a:r>
          </a:p>
        </p:txBody>
      </p:sp>
      <p:sp>
        <p:nvSpPr>
          <p:cNvPr id="4" name="Plassholder for innhold 3">
            <a:extLst>
              <a:ext uri="{FF2B5EF4-FFF2-40B4-BE49-F238E27FC236}">
                <a16:creationId xmlns:a16="http://schemas.microsoft.com/office/drawing/2014/main" id="{56F5456E-08AD-423D-910F-88B83581742F}"/>
              </a:ext>
            </a:extLst>
          </p:cNvPr>
          <p:cNvSpPr>
            <a:spLocks noGrp="1"/>
          </p:cNvSpPr>
          <p:nvPr>
            <p:ph sz="half" idx="2"/>
          </p:nvPr>
        </p:nvSpPr>
        <p:spPr>
          <a:xfrm>
            <a:off x="529906" y="298597"/>
            <a:ext cx="5566094" cy="1869838"/>
          </a:xfrm>
          <a:ln>
            <a:solidFill>
              <a:schemeClr val="accent4">
                <a:lumMod val="60000"/>
                <a:lumOff val="40000"/>
              </a:schemeClr>
            </a:solidFill>
          </a:ln>
        </p:spPr>
        <p:txBody>
          <a:bodyPr>
            <a:normAutofit/>
          </a:bodyPr>
          <a:lstStyle/>
          <a:p>
            <a:pPr marL="0" indent="0">
              <a:buNone/>
            </a:pPr>
            <a:r>
              <a:rPr lang="nb-NO" sz="1200" b="1" dirty="0">
                <a:latin typeface="+mj-lt"/>
              </a:rPr>
              <a:t>Ferieavvikling</a:t>
            </a:r>
          </a:p>
          <a:p>
            <a:r>
              <a:rPr lang="nb-NO" sz="900" dirty="0">
                <a:latin typeface="+mj-lt"/>
              </a:rPr>
              <a:t>Barnehagen holder stengt 2 uker i juli. Sommeren 2023 blir disse i uke 28-29</a:t>
            </a:r>
          </a:p>
          <a:p>
            <a:r>
              <a:rPr lang="nb-NO" sz="900" dirty="0">
                <a:latin typeface="+mj-lt"/>
              </a:rPr>
              <a:t>Vi sender ut ferielapper før jul, påske og sommerferier som dere foreldre svarer på.  Med grunnlag i dette beregner vi hvor mange barn som vil være tilstede, og hvordan de ansatte kan avvikle sin ferie. Det er derfor viktig å presisere at disse lappene er bindende, da vi ikke vil være bemannet til å ta imot flere barn enn det som er avtalt på forhånd. I feriene samarbeider de to avdelingene og slår seg sammen til 1 avdeling. Om 5 barn eller færre melder seg på holder barnehagen stengt også denne uken. </a:t>
            </a:r>
          </a:p>
          <a:p>
            <a:r>
              <a:rPr lang="nb-NO" sz="900" dirty="0">
                <a:latin typeface="+mj-lt"/>
              </a:rPr>
              <a:t>For høstferie og vinterferie oppfordrer vi de av dere som vet at barna skal ha noen dager fri om å gi beskjed til barnehagen om dette.  Da kan de ansatte avspasere i tider der det ikke er så mange barn tilstede i barnehagen. </a:t>
            </a:r>
          </a:p>
        </p:txBody>
      </p:sp>
      <p:sp>
        <p:nvSpPr>
          <p:cNvPr id="9" name="Tittel 1">
            <a:extLst>
              <a:ext uri="{FF2B5EF4-FFF2-40B4-BE49-F238E27FC236}">
                <a16:creationId xmlns:a16="http://schemas.microsoft.com/office/drawing/2014/main" id="{5444AAE3-37DB-4FBA-945C-ED6906018FD2}"/>
              </a:ext>
            </a:extLst>
          </p:cNvPr>
          <p:cNvSpPr>
            <a:spLocks noGrp="1"/>
          </p:cNvSpPr>
          <p:nvPr>
            <p:ph type="title"/>
          </p:nvPr>
        </p:nvSpPr>
        <p:spPr>
          <a:xfrm>
            <a:off x="529906" y="2336285"/>
            <a:ext cx="5566094" cy="1591281"/>
          </a:xfrm>
          <a:ln>
            <a:solidFill>
              <a:schemeClr val="accent6"/>
            </a:solidFill>
          </a:ln>
        </p:spPr>
        <p:txBody>
          <a:bodyPr>
            <a:noAutofit/>
          </a:bodyPr>
          <a:lstStyle/>
          <a:p>
            <a:r>
              <a:rPr lang="nb-NO" sz="1200" b="1" dirty="0"/>
              <a:t>Foreldres rett til medvirkning:</a:t>
            </a:r>
            <a:br>
              <a:rPr lang="nb-NO" sz="1200" b="1" dirty="0"/>
            </a:br>
            <a:br>
              <a:rPr lang="nb-NO" sz="1200" dirty="0"/>
            </a:br>
            <a:r>
              <a:rPr lang="nb-NO" sz="900" dirty="0"/>
              <a:t>Som barnehage er vi bundet av Barnehageloven (2005) og rammeplanen for barnehagens innhold og oppgaver (2017).  I begge disse dokumentene presiseres det at både barn og foreldre har rett til medvirkning på barnehagehverdagen.</a:t>
            </a:r>
            <a:br>
              <a:rPr lang="nb-NO" sz="900" dirty="0"/>
            </a:br>
            <a:r>
              <a:rPr lang="nb-NO" sz="900" dirty="0"/>
              <a:t> </a:t>
            </a:r>
            <a:br>
              <a:rPr lang="nb-NO" sz="900" dirty="0"/>
            </a:br>
            <a:r>
              <a:rPr lang="nb-NO" sz="900" dirty="0"/>
              <a:t>Vi ønsker å skape et tett samarbeid med dere foreldre der dere kan føle dere trygge og der dere kan komme med forslag for å gjøre barnehagen enda bedre. Dette kan være alt fra debatt rundt organiseringer, ukeplaner og </a:t>
            </a:r>
            <a:r>
              <a:rPr lang="nb-NO" sz="900" dirty="0" err="1"/>
              <a:t>barnesyn</a:t>
            </a:r>
            <a:r>
              <a:rPr lang="nb-NO" sz="900" dirty="0"/>
              <a:t>, til høytider dere føler vi burde markere eller forslag på temaer vi kan fordype oss i.</a:t>
            </a:r>
            <a:endParaRPr lang="nb-NO" sz="1200" dirty="0">
              <a:latin typeface="+mn-lt"/>
            </a:endParaRPr>
          </a:p>
        </p:txBody>
      </p:sp>
      <p:sp>
        <p:nvSpPr>
          <p:cNvPr id="10" name="TekstSylinder 9">
            <a:extLst>
              <a:ext uri="{FF2B5EF4-FFF2-40B4-BE49-F238E27FC236}">
                <a16:creationId xmlns:a16="http://schemas.microsoft.com/office/drawing/2014/main" id="{4A25A7D7-5765-48F6-96FE-4CB1FD2F0DB8}"/>
              </a:ext>
            </a:extLst>
          </p:cNvPr>
          <p:cNvSpPr txBox="1"/>
          <p:nvPr/>
        </p:nvSpPr>
        <p:spPr>
          <a:xfrm>
            <a:off x="6311317" y="2482587"/>
            <a:ext cx="5566094" cy="1846659"/>
          </a:xfrm>
          <a:prstGeom prst="rect">
            <a:avLst/>
          </a:prstGeom>
          <a:noFill/>
          <a:ln>
            <a:solidFill>
              <a:schemeClr val="accent6"/>
            </a:solidFill>
          </a:ln>
        </p:spPr>
        <p:txBody>
          <a:bodyPr wrap="square" rtlCol="0">
            <a:spAutoFit/>
          </a:bodyPr>
          <a:lstStyle/>
          <a:p>
            <a:r>
              <a:rPr lang="nb-NO" sz="1200" b="1" dirty="0" err="1">
                <a:latin typeface="+mj-lt"/>
              </a:rPr>
              <a:t>Kidplan</a:t>
            </a:r>
            <a:endParaRPr lang="nb-NO" sz="1200" b="1" dirty="0">
              <a:latin typeface="+mj-lt"/>
            </a:endParaRPr>
          </a:p>
          <a:p>
            <a:endParaRPr lang="nb-NO" sz="1200" dirty="0">
              <a:latin typeface="+mj-lt"/>
            </a:endParaRPr>
          </a:p>
          <a:p>
            <a:r>
              <a:rPr lang="nb-NO" sz="900" dirty="0">
                <a:latin typeface="+mj-lt"/>
              </a:rPr>
              <a:t>Når barna begynner i barnehagen vil alle foreldre få innlogging til vårt digitale verktøy </a:t>
            </a:r>
            <a:r>
              <a:rPr lang="nb-NO" sz="900" dirty="0" err="1">
                <a:latin typeface="+mj-lt"/>
              </a:rPr>
              <a:t>kidplan</a:t>
            </a:r>
            <a:r>
              <a:rPr lang="nb-NO" sz="900" dirty="0">
                <a:latin typeface="+mj-lt"/>
              </a:rPr>
              <a:t>. Du kan velge å laste ned </a:t>
            </a:r>
            <a:r>
              <a:rPr lang="nb-NO" sz="900" dirty="0" err="1">
                <a:latin typeface="+mj-lt"/>
              </a:rPr>
              <a:t>app’en</a:t>
            </a:r>
            <a:r>
              <a:rPr lang="nb-NO" sz="900" dirty="0">
                <a:latin typeface="+mj-lt"/>
              </a:rPr>
              <a:t> eller logge deg inn gjennom barnehagens hjemmesider under fanen «min side» for å få tilgang.</a:t>
            </a:r>
          </a:p>
          <a:p>
            <a:endParaRPr lang="nb-NO" sz="900" dirty="0">
              <a:latin typeface="+mj-lt"/>
            </a:endParaRPr>
          </a:p>
          <a:p>
            <a:r>
              <a:rPr lang="nb-NO" sz="900" dirty="0">
                <a:latin typeface="+mj-lt"/>
              </a:rPr>
              <a:t>Her kan man dele dokumenter mellom barnehage og hjem, melde fridager til barnehagen, velge samtykker på vegne av barnet, og om man ønsker kan man sette seg på kontaktliste som man deler med de andre foreldrene. Dette kan være fint </a:t>
            </a:r>
            <a:r>
              <a:rPr lang="nb-NO" sz="900" dirty="0" err="1">
                <a:latin typeface="+mj-lt"/>
              </a:rPr>
              <a:t>ifbm</a:t>
            </a:r>
            <a:r>
              <a:rPr lang="nb-NO" sz="900" dirty="0">
                <a:latin typeface="+mj-lt"/>
              </a:rPr>
              <a:t> barnebursdager eller å kunne avtale besøk med hverandre etter barnehagen. </a:t>
            </a:r>
          </a:p>
          <a:p>
            <a:endParaRPr lang="nb-NO" sz="900" dirty="0">
              <a:latin typeface="+mj-lt"/>
            </a:endParaRPr>
          </a:p>
          <a:p>
            <a:r>
              <a:rPr lang="nb-NO" sz="900" dirty="0">
                <a:latin typeface="+mj-lt"/>
              </a:rPr>
              <a:t>Barnehagen bruker også </a:t>
            </a:r>
            <a:r>
              <a:rPr lang="nb-NO" sz="900" dirty="0" err="1">
                <a:latin typeface="+mj-lt"/>
              </a:rPr>
              <a:t>kidplan</a:t>
            </a:r>
            <a:r>
              <a:rPr lang="nb-NO" sz="900" dirty="0">
                <a:latin typeface="+mj-lt"/>
              </a:rPr>
              <a:t> til å dele litt bilder, men mye av barnas læring vil du se igjen gjennom å snakke med barna, i ukeplaner og i prosjektdokumentasjoner som henger på avdelingene. Ta gjerne en tur innom avdelingen for å se!</a:t>
            </a:r>
          </a:p>
        </p:txBody>
      </p:sp>
      <p:sp>
        <p:nvSpPr>
          <p:cNvPr id="2" name="TekstSylinder 1">
            <a:extLst>
              <a:ext uri="{FF2B5EF4-FFF2-40B4-BE49-F238E27FC236}">
                <a16:creationId xmlns:a16="http://schemas.microsoft.com/office/drawing/2014/main" id="{CF68F856-298E-47BD-A2E6-9655A9C26475}"/>
              </a:ext>
            </a:extLst>
          </p:cNvPr>
          <p:cNvSpPr txBox="1"/>
          <p:nvPr/>
        </p:nvSpPr>
        <p:spPr>
          <a:xfrm>
            <a:off x="6311317" y="4475548"/>
            <a:ext cx="5566094" cy="1292662"/>
          </a:xfrm>
          <a:prstGeom prst="rect">
            <a:avLst/>
          </a:prstGeom>
          <a:noFill/>
          <a:ln>
            <a:solidFill>
              <a:schemeClr val="accent6"/>
            </a:solidFill>
          </a:ln>
        </p:spPr>
        <p:txBody>
          <a:bodyPr wrap="square" rtlCol="0">
            <a:spAutoFit/>
          </a:bodyPr>
          <a:lstStyle/>
          <a:p>
            <a:r>
              <a:rPr lang="nb-NO" sz="1200" b="1" dirty="0">
                <a:latin typeface="+mj-lt"/>
              </a:rPr>
              <a:t>Styret i Ålesund Barnehager</a:t>
            </a:r>
          </a:p>
          <a:p>
            <a:endParaRPr lang="nb-NO" sz="1200" b="1" dirty="0">
              <a:latin typeface="+mj-lt"/>
            </a:endParaRPr>
          </a:p>
          <a:p>
            <a:r>
              <a:rPr lang="nb-NO" sz="900" dirty="0">
                <a:latin typeface="+mj-lt"/>
              </a:rPr>
              <a:t>Som forelder i barnehagen er man også eier av barnehagen. Barnehagens styre består av 3 foreldre fra Fjelltun, 3 foreldre fra Torvteigen og en ansattrepresentant fra begge barnehagene. Det avholdes styremøter </a:t>
            </a:r>
            <a:r>
              <a:rPr lang="nb-NO" sz="900" dirty="0" err="1">
                <a:latin typeface="+mj-lt"/>
              </a:rPr>
              <a:t>ca</a:t>
            </a:r>
            <a:r>
              <a:rPr lang="nb-NO" sz="900" dirty="0">
                <a:latin typeface="+mj-lt"/>
              </a:rPr>
              <a:t> 8-10 ganger per år etter behov, og nye medlemmer velges inn under årsmøte 1 gang i året. </a:t>
            </a:r>
          </a:p>
          <a:p>
            <a:endParaRPr lang="nb-NO" sz="900" dirty="0">
              <a:latin typeface="+mj-lt"/>
            </a:endParaRPr>
          </a:p>
          <a:p>
            <a:r>
              <a:rPr lang="nb-NO" sz="900" dirty="0">
                <a:latin typeface="+mj-lt"/>
              </a:rPr>
              <a:t>Alle foreldre oppfordres til å engasjere seg i dette eierskapet og på den måten påvirke driften av barnehagene fra et eierperspektiv.</a:t>
            </a:r>
          </a:p>
        </p:txBody>
      </p:sp>
      <p:sp>
        <p:nvSpPr>
          <p:cNvPr id="12" name="TekstSylinder 11">
            <a:extLst>
              <a:ext uri="{FF2B5EF4-FFF2-40B4-BE49-F238E27FC236}">
                <a16:creationId xmlns:a16="http://schemas.microsoft.com/office/drawing/2014/main" id="{8726D389-466B-4036-A2A0-1B14A4AB0DBE}"/>
              </a:ext>
            </a:extLst>
          </p:cNvPr>
          <p:cNvSpPr txBox="1"/>
          <p:nvPr/>
        </p:nvSpPr>
        <p:spPr>
          <a:xfrm>
            <a:off x="529906" y="4095416"/>
            <a:ext cx="5566093" cy="2215991"/>
          </a:xfrm>
          <a:prstGeom prst="rect">
            <a:avLst/>
          </a:prstGeom>
          <a:noFill/>
          <a:ln>
            <a:solidFill>
              <a:schemeClr val="accent6"/>
            </a:solidFill>
          </a:ln>
        </p:spPr>
        <p:txBody>
          <a:bodyPr wrap="square" rtlCol="0">
            <a:spAutoFit/>
          </a:bodyPr>
          <a:lstStyle/>
          <a:p>
            <a:r>
              <a:rPr lang="nb-NO" sz="1200" b="1" dirty="0">
                <a:latin typeface="+mj-lt"/>
              </a:rPr>
              <a:t>Foreldreråd og samarbeidsutvalg (SU)</a:t>
            </a:r>
          </a:p>
          <a:p>
            <a:endParaRPr lang="nb-NO" sz="900" b="1" dirty="0"/>
          </a:p>
          <a:p>
            <a:r>
              <a:rPr lang="nb-NO" sz="900" dirty="0"/>
              <a:t>Alle foreldrene i barnehagen utgjør foreldrerådet, og av disse velges 2 representanter som blir medlem i barnehagens samarbeidsutvalg. Disse velges under foreldremøtet hver høst.</a:t>
            </a:r>
          </a:p>
          <a:p>
            <a:r>
              <a:rPr lang="nb-NO" sz="900" dirty="0"/>
              <a:t>SU består videre av 2 </a:t>
            </a:r>
            <a:r>
              <a:rPr lang="nb-NO" sz="900" dirty="0" err="1"/>
              <a:t>ansatterepresentanter</a:t>
            </a:r>
            <a:r>
              <a:rPr lang="nb-NO" sz="900" dirty="0"/>
              <a:t> og selv om styrer kan delta på møter er denne ikke del av SU.</a:t>
            </a:r>
          </a:p>
          <a:p>
            <a:r>
              <a:rPr lang="nb-NO" sz="900" dirty="0"/>
              <a:t> </a:t>
            </a:r>
          </a:p>
          <a:p>
            <a:pPr algn="l"/>
            <a:r>
              <a:rPr lang="nb-NO" sz="900" b="0" i="0" u="none" strike="noStrike" baseline="0" dirty="0">
                <a:solidFill>
                  <a:srgbClr val="303030"/>
                </a:solidFill>
                <a:latin typeface="f1qz092m-q9e-egy-12jn2nx4ataqk"/>
              </a:rPr>
              <a:t>Intensjonen med foreldreråd og samarbeidsutvalg er at disse ordningene skal gi mulighet for å ivareta</a:t>
            </a:r>
          </a:p>
          <a:p>
            <a:pPr algn="l"/>
            <a:r>
              <a:rPr lang="nb-NO" sz="900" b="0" i="0" u="none" strike="noStrike" baseline="0" dirty="0">
                <a:solidFill>
                  <a:srgbClr val="303030"/>
                </a:solidFill>
                <a:latin typeface="f1qz092m-q9e-egy-12jn2nx4ataqk"/>
              </a:rPr>
              <a:t>foreldrenes kontakt med barnehagen på en aktiv måte. Foreldrerådet skal fremme foreldrenes fellesinteresser</a:t>
            </a:r>
          </a:p>
          <a:p>
            <a:pPr algn="l"/>
            <a:r>
              <a:rPr lang="nb-NO" sz="900" b="0" i="0" u="none" strike="noStrike" baseline="0" dirty="0">
                <a:solidFill>
                  <a:srgbClr val="303030"/>
                </a:solidFill>
                <a:latin typeface="f1qz092m-q9e-egy-12jn2nx4ataqk"/>
              </a:rPr>
              <a:t>og bidra til at samarbeidet mellom barnehagen og foreldregruppen skaper et godt barnehagemiljø. Foreldrerådet skal bli forelagt saker som er viktige for foreldrenes forhold til barnehagen.</a:t>
            </a:r>
          </a:p>
          <a:p>
            <a:pPr algn="l"/>
            <a:endParaRPr lang="nb-NO" sz="900" dirty="0">
              <a:solidFill>
                <a:srgbClr val="303030"/>
              </a:solidFill>
              <a:latin typeface="f1qz092m-q9e-egy-12jn2nx4ataqk"/>
            </a:endParaRPr>
          </a:p>
          <a:p>
            <a:pPr algn="l"/>
            <a:r>
              <a:rPr lang="nb-NO" sz="900" b="0" i="0" u="none" strike="noStrike" baseline="0" dirty="0">
                <a:solidFill>
                  <a:srgbClr val="303030"/>
                </a:solidFill>
                <a:latin typeface="f1qz092m-q9e-egy-12jn2nx4ataqk"/>
              </a:rPr>
              <a:t>Samarbeidsutvalget skal være et rådgivende, kontaktskapende og samordnende organ. Samarbeidsutvalget</a:t>
            </a:r>
          </a:p>
          <a:p>
            <a:pPr algn="l"/>
            <a:r>
              <a:rPr lang="nb-NO" sz="900" b="0" i="0" u="none" strike="noStrike" baseline="0" dirty="0">
                <a:solidFill>
                  <a:srgbClr val="303030"/>
                </a:solidFill>
                <a:latin typeface="f1qz092m-q9e-egy-12jn2nx4ataqk"/>
              </a:rPr>
              <a:t>skal bli forelagt saker som er viktige for barnehagens innhold og virksomhet, og for forholdet til foreldrene.</a:t>
            </a:r>
          </a:p>
          <a:p>
            <a:pPr algn="l"/>
            <a:r>
              <a:rPr lang="nb-NO" sz="900" b="0" i="0" u="none" strike="noStrike" baseline="0" dirty="0">
                <a:solidFill>
                  <a:srgbClr val="303030"/>
                </a:solidFill>
                <a:latin typeface="f1qz092m-q9e-egy-12jn2nx4ataqk"/>
              </a:rPr>
              <a:t>Samarbeidsutvalget skal fastsette barnehagens årsplan. Øvrige saker av viktighet er for eksempel forslag til</a:t>
            </a:r>
          </a:p>
          <a:p>
            <a:pPr algn="l"/>
            <a:r>
              <a:rPr lang="nb-NO" sz="900" b="0" i="0" u="none" strike="noStrike" baseline="0" dirty="0">
                <a:solidFill>
                  <a:srgbClr val="303030"/>
                </a:solidFill>
                <a:latin typeface="f1qz092m-q9e-egy-12jn2nx4ataqk"/>
              </a:rPr>
              <a:t>budsjett eller driftsendringer.</a:t>
            </a:r>
            <a:endParaRPr lang="nb-NO" sz="900" dirty="0"/>
          </a:p>
        </p:txBody>
      </p:sp>
      <p:sp>
        <p:nvSpPr>
          <p:cNvPr id="14" name="Plassholder for lysbildenummer 13">
            <a:extLst>
              <a:ext uri="{FF2B5EF4-FFF2-40B4-BE49-F238E27FC236}">
                <a16:creationId xmlns:a16="http://schemas.microsoft.com/office/drawing/2014/main" id="{F23DD7DA-92D0-440D-8C6C-FF1D49891BC7}"/>
              </a:ext>
            </a:extLst>
          </p:cNvPr>
          <p:cNvSpPr>
            <a:spLocks noGrp="1"/>
          </p:cNvSpPr>
          <p:nvPr>
            <p:ph type="sldNum" sz="quarter" idx="12"/>
          </p:nvPr>
        </p:nvSpPr>
        <p:spPr/>
        <p:txBody>
          <a:bodyPr/>
          <a:lstStyle/>
          <a:p>
            <a:fld id="{4FEA28DB-231A-47A9-A2E4-B79456C41DE1}" type="slidenum">
              <a:rPr lang="nb-NO" smtClean="0"/>
              <a:t>4</a:t>
            </a:fld>
            <a:endParaRPr lang="nb-NO"/>
          </a:p>
        </p:txBody>
      </p:sp>
    </p:spTree>
    <p:extLst>
      <p:ext uri="{BB962C8B-B14F-4D97-AF65-F5344CB8AC3E}">
        <p14:creationId xmlns:p14="http://schemas.microsoft.com/office/powerpoint/2010/main" val="1977975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E7BC9DA8-406A-41F8-BF68-038405E5EE73}"/>
              </a:ext>
            </a:extLst>
          </p:cNvPr>
          <p:cNvSpPr>
            <a:spLocks noGrp="1"/>
          </p:cNvSpPr>
          <p:nvPr>
            <p:ph sz="half" idx="1"/>
          </p:nvPr>
        </p:nvSpPr>
        <p:spPr>
          <a:xfrm>
            <a:off x="594919" y="365125"/>
            <a:ext cx="5181600" cy="6094398"/>
          </a:xfrm>
          <a:ln>
            <a:solidFill>
              <a:srgbClr val="00B050"/>
            </a:solidFill>
          </a:ln>
        </p:spPr>
        <p:txBody>
          <a:bodyPr>
            <a:noAutofit/>
          </a:bodyPr>
          <a:lstStyle/>
          <a:p>
            <a:pPr marL="0" indent="0">
              <a:spcBef>
                <a:spcPts val="0"/>
              </a:spcBef>
              <a:buNone/>
            </a:pPr>
            <a:r>
              <a:rPr lang="nb-NO" sz="1800" b="1" dirty="0">
                <a:latin typeface="+mj-lt"/>
              </a:rPr>
              <a:t>Huskeliste for klær og utstyr</a:t>
            </a:r>
          </a:p>
          <a:p>
            <a:pPr marL="0" indent="0">
              <a:spcBef>
                <a:spcPts val="0"/>
              </a:spcBef>
              <a:buNone/>
            </a:pPr>
            <a:r>
              <a:rPr lang="nb-NO" sz="1100" dirty="0">
                <a:latin typeface="+mj-lt"/>
              </a:rPr>
              <a:t> </a:t>
            </a:r>
          </a:p>
          <a:p>
            <a:pPr marL="0" indent="0">
              <a:spcBef>
                <a:spcPts val="0"/>
              </a:spcBef>
              <a:buNone/>
            </a:pPr>
            <a:r>
              <a:rPr lang="nb-NO" sz="1100" b="1" dirty="0">
                <a:latin typeface="+mj-lt"/>
              </a:rPr>
              <a:t>Dette trenger barna hele året. </a:t>
            </a:r>
          </a:p>
          <a:p>
            <a:pPr>
              <a:spcBef>
                <a:spcPts val="0"/>
              </a:spcBef>
            </a:pPr>
            <a:r>
              <a:rPr lang="nb-NO" sz="1100" dirty="0">
                <a:latin typeface="+mj-lt"/>
              </a:rPr>
              <a:t>Tynn parkdress/</a:t>
            </a:r>
            <a:r>
              <a:rPr lang="nb-NO" sz="1100" dirty="0" err="1">
                <a:latin typeface="+mj-lt"/>
              </a:rPr>
              <a:t>overtrekksbukse</a:t>
            </a:r>
            <a:endParaRPr lang="nb-NO" sz="1100" dirty="0">
              <a:latin typeface="+mj-lt"/>
            </a:endParaRPr>
          </a:p>
          <a:p>
            <a:pPr>
              <a:spcBef>
                <a:spcPts val="0"/>
              </a:spcBef>
            </a:pPr>
            <a:r>
              <a:rPr lang="nb-NO" sz="1100" dirty="0">
                <a:latin typeface="+mj-lt"/>
              </a:rPr>
              <a:t>Varm </a:t>
            </a:r>
            <a:r>
              <a:rPr lang="nb-NO" sz="1100" dirty="0" err="1">
                <a:latin typeface="+mj-lt"/>
              </a:rPr>
              <a:t>fleece</a:t>
            </a:r>
            <a:r>
              <a:rPr lang="nb-NO" sz="1100" dirty="0">
                <a:latin typeface="+mj-lt"/>
              </a:rPr>
              <a:t>/ull genser og bukse for kalde dager</a:t>
            </a:r>
          </a:p>
          <a:p>
            <a:pPr>
              <a:spcBef>
                <a:spcPts val="0"/>
              </a:spcBef>
            </a:pPr>
            <a:r>
              <a:rPr lang="nb-NO" sz="1100" dirty="0">
                <a:latin typeface="+mj-lt"/>
              </a:rPr>
              <a:t>Regntøy</a:t>
            </a:r>
          </a:p>
          <a:p>
            <a:pPr>
              <a:spcBef>
                <a:spcPts val="0"/>
              </a:spcBef>
            </a:pPr>
            <a:r>
              <a:rPr lang="nb-NO" sz="1100" dirty="0">
                <a:latin typeface="+mj-lt"/>
              </a:rPr>
              <a:t>Støvler</a:t>
            </a:r>
          </a:p>
          <a:p>
            <a:pPr marL="0" indent="0">
              <a:spcBef>
                <a:spcPts val="0"/>
              </a:spcBef>
              <a:buNone/>
            </a:pPr>
            <a:endParaRPr lang="nb-NO" sz="1100" dirty="0">
              <a:latin typeface="+mj-lt"/>
            </a:endParaRPr>
          </a:p>
          <a:p>
            <a:pPr lvl="0">
              <a:spcBef>
                <a:spcPts val="0"/>
              </a:spcBef>
            </a:pPr>
            <a:r>
              <a:rPr lang="nb-NO" sz="1100" dirty="0">
                <a:latin typeface="+mj-lt"/>
              </a:rPr>
              <a:t>Vogn med egen pose/dyne/teppe (om barnet skal sove i barnehagen)</a:t>
            </a:r>
          </a:p>
          <a:p>
            <a:pPr lvl="0">
              <a:spcBef>
                <a:spcPts val="0"/>
              </a:spcBef>
            </a:pPr>
            <a:r>
              <a:rPr lang="nb-NO" sz="1100" dirty="0">
                <a:latin typeface="+mj-lt"/>
              </a:rPr>
              <a:t>Kosedyr, evt. smokk ved soving. (hvis barnet bruker det)</a:t>
            </a:r>
          </a:p>
          <a:p>
            <a:pPr lvl="0">
              <a:spcBef>
                <a:spcPts val="0"/>
              </a:spcBef>
            </a:pPr>
            <a:endParaRPr lang="nb-NO" sz="1100" dirty="0">
              <a:latin typeface="+mj-lt"/>
            </a:endParaRPr>
          </a:p>
          <a:p>
            <a:pPr marL="0" indent="0">
              <a:spcBef>
                <a:spcPts val="0"/>
              </a:spcBef>
              <a:buNone/>
            </a:pPr>
            <a:r>
              <a:rPr lang="nb-NO" sz="1100" dirty="0">
                <a:latin typeface="+mj-lt"/>
              </a:rPr>
              <a:t>Det er fint om det hele året finnes </a:t>
            </a:r>
            <a:r>
              <a:rPr lang="nb-NO" sz="1100" u="sng" dirty="0">
                <a:latin typeface="+mj-lt"/>
              </a:rPr>
              <a:t>to skift </a:t>
            </a:r>
            <a:r>
              <a:rPr lang="nb-NO" sz="1100" dirty="0">
                <a:latin typeface="+mj-lt"/>
              </a:rPr>
              <a:t>i inneklær-kurva i garderoben.</a:t>
            </a:r>
          </a:p>
          <a:p>
            <a:pPr marL="0" indent="0">
              <a:spcBef>
                <a:spcPts val="0"/>
              </a:spcBef>
              <a:buNone/>
            </a:pPr>
            <a:r>
              <a:rPr lang="nb-NO" sz="1100" dirty="0">
                <a:latin typeface="+mj-lt"/>
              </a:rPr>
              <a:t> </a:t>
            </a:r>
          </a:p>
          <a:p>
            <a:pPr lvl="0">
              <a:spcBef>
                <a:spcPts val="0"/>
              </a:spcBef>
            </a:pPr>
            <a:r>
              <a:rPr lang="nb-NO" sz="1100" dirty="0">
                <a:latin typeface="+mj-lt"/>
              </a:rPr>
              <a:t>Truser eller bodyer</a:t>
            </a:r>
          </a:p>
          <a:p>
            <a:pPr lvl="0">
              <a:spcBef>
                <a:spcPts val="0"/>
              </a:spcBef>
            </a:pPr>
            <a:r>
              <a:rPr lang="nb-NO" sz="1100" dirty="0">
                <a:latin typeface="+mj-lt"/>
              </a:rPr>
              <a:t>Sokker</a:t>
            </a:r>
          </a:p>
          <a:p>
            <a:pPr lvl="0">
              <a:spcBef>
                <a:spcPts val="0"/>
              </a:spcBef>
            </a:pPr>
            <a:r>
              <a:rPr lang="nb-NO" sz="1100" dirty="0">
                <a:latin typeface="+mj-lt"/>
              </a:rPr>
              <a:t>Strømpebukse eller tynn ullstillongs</a:t>
            </a:r>
          </a:p>
          <a:p>
            <a:pPr lvl="0">
              <a:spcBef>
                <a:spcPts val="0"/>
              </a:spcBef>
            </a:pPr>
            <a:r>
              <a:rPr lang="nb-NO" sz="1100" dirty="0">
                <a:latin typeface="+mj-lt"/>
              </a:rPr>
              <a:t>T-skjorte/tynn genser/tynn ulltrøye</a:t>
            </a:r>
          </a:p>
          <a:p>
            <a:pPr lvl="0">
              <a:spcBef>
                <a:spcPts val="0"/>
              </a:spcBef>
            </a:pPr>
            <a:r>
              <a:rPr lang="nb-NO" sz="1100" dirty="0">
                <a:latin typeface="+mj-lt"/>
              </a:rPr>
              <a:t>Bukser</a:t>
            </a:r>
          </a:p>
          <a:p>
            <a:pPr lvl="0">
              <a:spcBef>
                <a:spcPts val="0"/>
              </a:spcBef>
            </a:pPr>
            <a:endParaRPr lang="nb-NO" sz="1100" dirty="0">
              <a:latin typeface="+mj-lt"/>
            </a:endParaRPr>
          </a:p>
          <a:p>
            <a:pPr marL="0" indent="0">
              <a:spcBef>
                <a:spcPts val="0"/>
              </a:spcBef>
              <a:buNone/>
            </a:pPr>
            <a:r>
              <a:rPr lang="nb-NO" sz="1100" b="1" dirty="0">
                <a:latin typeface="+mj-lt"/>
              </a:rPr>
              <a:t> </a:t>
            </a:r>
            <a:endParaRPr lang="nb-NO" sz="1100" dirty="0">
              <a:latin typeface="+mj-lt"/>
            </a:endParaRPr>
          </a:p>
          <a:p>
            <a:pPr marL="0" indent="0">
              <a:spcBef>
                <a:spcPts val="0"/>
              </a:spcBef>
              <a:buNone/>
            </a:pPr>
            <a:r>
              <a:rPr lang="nb-NO" sz="1100" b="1" dirty="0">
                <a:latin typeface="+mj-lt"/>
              </a:rPr>
              <a:t>Dette trenger barna spesielt om vinteren og høsten: </a:t>
            </a:r>
          </a:p>
          <a:p>
            <a:pPr lvl="0">
              <a:spcBef>
                <a:spcPts val="0"/>
              </a:spcBef>
            </a:pPr>
            <a:r>
              <a:rPr lang="nb-NO" sz="1100" dirty="0">
                <a:latin typeface="+mj-lt"/>
              </a:rPr>
              <a:t>Tykk lue og votter</a:t>
            </a:r>
          </a:p>
          <a:p>
            <a:pPr lvl="0">
              <a:spcBef>
                <a:spcPts val="0"/>
              </a:spcBef>
            </a:pPr>
            <a:r>
              <a:rPr lang="nb-NO" sz="1100" dirty="0">
                <a:latin typeface="+mj-lt"/>
              </a:rPr>
              <a:t>regnvotter</a:t>
            </a:r>
          </a:p>
          <a:p>
            <a:pPr lvl="0">
              <a:spcBef>
                <a:spcPts val="0"/>
              </a:spcBef>
            </a:pPr>
            <a:r>
              <a:rPr lang="nb-NO" sz="1100" dirty="0">
                <a:latin typeface="+mj-lt"/>
              </a:rPr>
              <a:t>vinterpose / ullteppe</a:t>
            </a:r>
          </a:p>
          <a:p>
            <a:pPr lvl="0">
              <a:spcBef>
                <a:spcPts val="0"/>
              </a:spcBef>
            </a:pPr>
            <a:r>
              <a:rPr lang="nb-NO" sz="1100" dirty="0">
                <a:latin typeface="+mj-lt"/>
              </a:rPr>
              <a:t>tykk parkdress</a:t>
            </a:r>
          </a:p>
          <a:p>
            <a:pPr lvl="0">
              <a:spcBef>
                <a:spcPts val="0"/>
              </a:spcBef>
            </a:pPr>
            <a:r>
              <a:rPr lang="nb-NO" sz="1100" dirty="0">
                <a:latin typeface="+mj-lt"/>
              </a:rPr>
              <a:t>Ekstra sett med ullgenser og ullstillongs </a:t>
            </a:r>
          </a:p>
          <a:p>
            <a:pPr marL="0" indent="0">
              <a:spcBef>
                <a:spcPts val="0"/>
              </a:spcBef>
              <a:buNone/>
            </a:pPr>
            <a:endParaRPr lang="nb-NO" sz="1100" dirty="0">
              <a:latin typeface="+mj-lt"/>
            </a:endParaRPr>
          </a:p>
          <a:p>
            <a:pPr marL="0" indent="0">
              <a:spcBef>
                <a:spcPts val="0"/>
              </a:spcBef>
              <a:buNone/>
            </a:pPr>
            <a:r>
              <a:rPr lang="nb-NO" sz="1100" b="1" dirty="0">
                <a:latin typeface="+mj-lt"/>
              </a:rPr>
              <a:t>Dette trenger barnet spesielt om sommeren:</a:t>
            </a:r>
          </a:p>
          <a:p>
            <a:pPr lvl="0">
              <a:spcBef>
                <a:spcPts val="0"/>
              </a:spcBef>
            </a:pPr>
            <a:r>
              <a:rPr lang="nb-NO" sz="1100" dirty="0">
                <a:latin typeface="+mj-lt"/>
              </a:rPr>
              <a:t>Egen merket vannflaske </a:t>
            </a:r>
          </a:p>
          <a:p>
            <a:pPr lvl="0">
              <a:spcBef>
                <a:spcPts val="0"/>
              </a:spcBef>
            </a:pPr>
            <a:r>
              <a:rPr lang="nb-NO" sz="1100" dirty="0">
                <a:latin typeface="+mj-lt"/>
              </a:rPr>
              <a:t>Lett teppe til vognen</a:t>
            </a:r>
          </a:p>
          <a:p>
            <a:pPr lvl="0">
              <a:spcBef>
                <a:spcPts val="0"/>
              </a:spcBef>
            </a:pPr>
            <a:r>
              <a:rPr lang="nb-NO" sz="1100" dirty="0" err="1">
                <a:latin typeface="+mj-lt"/>
              </a:rPr>
              <a:t>Caps</a:t>
            </a:r>
            <a:r>
              <a:rPr lang="nb-NO" sz="1100" dirty="0">
                <a:latin typeface="+mj-lt"/>
              </a:rPr>
              <a:t>/Solhatt og evt. solbriller</a:t>
            </a:r>
          </a:p>
          <a:p>
            <a:pPr lvl="0">
              <a:spcBef>
                <a:spcPts val="0"/>
              </a:spcBef>
            </a:pPr>
            <a:r>
              <a:rPr lang="nb-NO" sz="1100" dirty="0">
                <a:latin typeface="+mj-lt"/>
              </a:rPr>
              <a:t>Solkrem</a:t>
            </a:r>
          </a:p>
          <a:p>
            <a:pPr lvl="0">
              <a:spcBef>
                <a:spcPts val="0"/>
              </a:spcBef>
            </a:pPr>
            <a:r>
              <a:rPr lang="nb-NO" sz="1100" dirty="0">
                <a:latin typeface="+mj-lt"/>
              </a:rPr>
              <a:t>Husk å smøre inn barnet med solkrem før de kommer til barnehagen, så smører vi et ekstra lag på ettermiddagen.</a:t>
            </a:r>
          </a:p>
          <a:p>
            <a:pPr lvl="0">
              <a:spcBef>
                <a:spcPts val="0"/>
              </a:spcBef>
            </a:pPr>
            <a:r>
              <a:rPr lang="nb-NO" sz="1100" dirty="0">
                <a:latin typeface="+mj-lt"/>
              </a:rPr>
              <a:t>Lette sommerklær; shorts, t-skjorte, tynn genser/bukse</a:t>
            </a:r>
          </a:p>
          <a:p>
            <a:pPr>
              <a:spcBef>
                <a:spcPts val="0"/>
              </a:spcBef>
            </a:pPr>
            <a:endParaRPr lang="nb-NO" sz="1100" dirty="0">
              <a:latin typeface="+mj-lt"/>
            </a:endParaRPr>
          </a:p>
          <a:p>
            <a:pPr marL="0" indent="0">
              <a:spcBef>
                <a:spcPts val="0"/>
              </a:spcBef>
              <a:buNone/>
            </a:pPr>
            <a:r>
              <a:rPr lang="nb-NO" sz="1100" b="1" dirty="0">
                <a:solidFill>
                  <a:srgbClr val="00B050"/>
                </a:solidFill>
                <a:latin typeface="+mj-lt"/>
              </a:rPr>
              <a:t>Det er lurt å merke alle klær, vogn og utstyr til vognen, enten med tusj eller klistrelapp.</a:t>
            </a:r>
          </a:p>
        </p:txBody>
      </p:sp>
      <p:sp>
        <p:nvSpPr>
          <p:cNvPr id="4" name="Plassholder for innhold 3">
            <a:extLst>
              <a:ext uri="{FF2B5EF4-FFF2-40B4-BE49-F238E27FC236}">
                <a16:creationId xmlns:a16="http://schemas.microsoft.com/office/drawing/2014/main" id="{793477A8-F51E-451E-AA1D-6870AD1E87DD}"/>
              </a:ext>
            </a:extLst>
          </p:cNvPr>
          <p:cNvSpPr>
            <a:spLocks noGrp="1"/>
          </p:cNvSpPr>
          <p:nvPr>
            <p:ph sz="half" idx="2"/>
          </p:nvPr>
        </p:nvSpPr>
        <p:spPr>
          <a:xfrm>
            <a:off x="6308901" y="365125"/>
            <a:ext cx="5181600" cy="6094397"/>
          </a:xfrm>
          <a:ln>
            <a:solidFill>
              <a:srgbClr val="FF0000"/>
            </a:solidFill>
          </a:ln>
        </p:spPr>
        <p:txBody>
          <a:bodyPr>
            <a:normAutofit/>
          </a:bodyPr>
          <a:lstStyle/>
          <a:p>
            <a:pPr marL="0" indent="0">
              <a:buNone/>
            </a:pPr>
            <a:r>
              <a:rPr lang="nb-NO" sz="1200" b="1" dirty="0">
                <a:latin typeface="+mj-lt"/>
              </a:rPr>
              <a:t>Sykdom:</a:t>
            </a:r>
            <a:endParaRPr lang="nb-NO" sz="1200" dirty="0">
              <a:latin typeface="+mj-lt"/>
            </a:endParaRPr>
          </a:p>
          <a:p>
            <a:pPr marL="0" indent="0">
              <a:buNone/>
            </a:pPr>
            <a:r>
              <a:rPr lang="nb-NO" sz="900" dirty="0">
                <a:latin typeface="+mj-lt"/>
              </a:rPr>
              <a:t>Når barna begynner i barnehage er det normalt at de blir endel syk i starten. Dette nye stedet med så mange nye personer, introduserer en ny bakterieflora for de yngste. </a:t>
            </a:r>
          </a:p>
          <a:p>
            <a:pPr marL="0" indent="0">
              <a:buNone/>
            </a:pPr>
            <a:r>
              <a:rPr lang="nb-NO" sz="900" dirty="0">
                <a:latin typeface="+mj-lt"/>
              </a:rPr>
              <a:t>På generelt grunnlag anbefaler både vi og norsk folkehelseinstitutt å ha en hel feberfri dag før barnet kommer tilbake i barnehagen ved sykdom for å redusere disse sykdomsperiodene. Denne dagen kan avgjøre om andre barn blir smittet og at dere ikke får sykdommen igjen ved en senere anledning.  Ved oppkast og diare, som er en gjenganger på småbarnsavdelinger, er anbefalingen 48 timer uten symptomer før man returnerer til barnehagen. </a:t>
            </a:r>
          </a:p>
          <a:p>
            <a:pPr marL="0" indent="0">
              <a:buNone/>
            </a:pPr>
            <a:endParaRPr lang="nb-NO" sz="1200" b="1" dirty="0">
              <a:latin typeface="+mj-lt"/>
            </a:endParaRPr>
          </a:p>
        </p:txBody>
      </p:sp>
      <p:sp>
        <p:nvSpPr>
          <p:cNvPr id="5" name="Plassholder for lysbildenummer 4">
            <a:extLst>
              <a:ext uri="{FF2B5EF4-FFF2-40B4-BE49-F238E27FC236}">
                <a16:creationId xmlns:a16="http://schemas.microsoft.com/office/drawing/2014/main" id="{E24DEB45-D765-46FA-90A7-404D832CB598}"/>
              </a:ext>
            </a:extLst>
          </p:cNvPr>
          <p:cNvSpPr>
            <a:spLocks noGrp="1"/>
          </p:cNvSpPr>
          <p:nvPr>
            <p:ph type="sldNum" sz="quarter" idx="12"/>
          </p:nvPr>
        </p:nvSpPr>
        <p:spPr/>
        <p:txBody>
          <a:bodyPr/>
          <a:lstStyle/>
          <a:p>
            <a:fld id="{4FEA28DB-231A-47A9-A2E4-B79456C41DE1}" type="slidenum">
              <a:rPr lang="nb-NO" smtClean="0"/>
              <a:t>5</a:t>
            </a:fld>
            <a:endParaRPr lang="nb-NO"/>
          </a:p>
        </p:txBody>
      </p:sp>
    </p:spTree>
    <p:extLst>
      <p:ext uri="{BB962C8B-B14F-4D97-AF65-F5344CB8AC3E}">
        <p14:creationId xmlns:p14="http://schemas.microsoft.com/office/powerpoint/2010/main" val="1809318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kstSylinder 26">
            <a:extLst>
              <a:ext uri="{FF2B5EF4-FFF2-40B4-BE49-F238E27FC236}">
                <a16:creationId xmlns:a16="http://schemas.microsoft.com/office/drawing/2014/main" id="{E4CE3727-58E6-4B0C-B3D5-24AFB229FD56}"/>
              </a:ext>
            </a:extLst>
          </p:cNvPr>
          <p:cNvSpPr txBox="1"/>
          <p:nvPr/>
        </p:nvSpPr>
        <p:spPr>
          <a:xfrm>
            <a:off x="3200305" y="3745940"/>
            <a:ext cx="6029154" cy="3329501"/>
          </a:xfrm>
          <a:prstGeom prst="rect">
            <a:avLst/>
          </a:prstGeom>
          <a:noFill/>
          <a:ln>
            <a:solidFill>
              <a:schemeClr val="accent6"/>
            </a:solidFill>
          </a:ln>
        </p:spPr>
        <p:txBody>
          <a:bodyPr wrap="square" rtlCol="0">
            <a:spAutoFit/>
          </a:bodyPr>
          <a:lstStyle/>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kumimoji="0" lang="nb-NO"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RUNDSKUE 2022/2023</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lang="nb-NO" sz="10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lang="nb-NO" sz="10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lang="nb-NO" sz="10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nb-NO" sz="1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lang="nb-NO" sz="10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lang="nb-NO" sz="10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lang="nb-NO" sz="10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kumimoji="0" lang="nb-NO" sz="1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nb-NO" sz="1000" b="1"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Yesic</a:t>
            </a:r>
            <a:r>
              <a:rPr lang="nb-NO" sz="10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a                                                                 Jertrud                                                          Rikke</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lang="nb-NO" sz="10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Assistent                                                        pedagogisk leder                                 Pedagogisk leder/student</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nb-NO" sz="10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nb-NO" sz="9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lang="nb-NO" sz="9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kumimoji="0" lang="nb-NO" sz="9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nb-NO" sz="9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lang="nb-NO" sz="9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nb-NO" sz="9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lang="nb-NO" sz="10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Ann Iren </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lang="nb-NO" sz="10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Assistent </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kumimoji="0" lang="nb-NO" sz="9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p>
        </p:txBody>
      </p:sp>
      <p:sp>
        <p:nvSpPr>
          <p:cNvPr id="25" name="Tekstboks 2">
            <a:extLst>
              <a:ext uri="{FF2B5EF4-FFF2-40B4-BE49-F238E27FC236}">
                <a16:creationId xmlns:a16="http://schemas.microsoft.com/office/drawing/2014/main" id="{07BD0311-7237-4CDD-B269-2F2387885ADD}"/>
              </a:ext>
            </a:extLst>
          </p:cNvPr>
          <p:cNvSpPr txBox="1">
            <a:spLocks noChangeArrowheads="1"/>
          </p:cNvSpPr>
          <p:nvPr/>
        </p:nvSpPr>
        <p:spPr bwMode="auto">
          <a:xfrm>
            <a:off x="825281" y="4622063"/>
            <a:ext cx="1235279" cy="1628156"/>
          </a:xfrm>
          <a:prstGeom prst="rect">
            <a:avLst/>
          </a:prstGeom>
          <a:solidFill>
            <a:srgbClr val="FFFFFF"/>
          </a:solidFill>
          <a:ln w="9525">
            <a:solidFill>
              <a:schemeClr val="accent1"/>
            </a:solidFill>
            <a:miter lim="800000"/>
            <a:headEnd/>
            <a:tailEnd/>
          </a:ln>
        </p:spPr>
        <p:txBody>
          <a:bodyPr rot="0" vert="horz" wrap="square" lIns="91440" tIns="45720" rIns="91440" bIns="4572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kumimoji="0" lang="nb-NO"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STYRER</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nb-NO"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lang="nb-NO" sz="16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nb-NO"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lang="nb-NO" sz="16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lang="nb-NO" sz="10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Ingrid</a:t>
            </a:r>
            <a:endParaRPr kumimoji="0" lang="nb-NO" sz="1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nb-NO" sz="1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nb-NO"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p>
        </p:txBody>
      </p:sp>
      <p:sp>
        <p:nvSpPr>
          <p:cNvPr id="4" name="Tittel 3">
            <a:extLst>
              <a:ext uri="{FF2B5EF4-FFF2-40B4-BE49-F238E27FC236}">
                <a16:creationId xmlns:a16="http://schemas.microsoft.com/office/drawing/2014/main" id="{0BBC794A-6EE3-4D95-A653-A64C7AF75192}"/>
              </a:ext>
            </a:extLst>
          </p:cNvPr>
          <p:cNvSpPr>
            <a:spLocks noGrp="1"/>
          </p:cNvSpPr>
          <p:nvPr>
            <p:ph type="title"/>
          </p:nvPr>
        </p:nvSpPr>
        <p:spPr>
          <a:xfrm>
            <a:off x="3675529" y="161365"/>
            <a:ext cx="4150660" cy="304800"/>
          </a:xfrm>
          <a:ln>
            <a:solidFill>
              <a:schemeClr val="bg1"/>
            </a:solidFill>
          </a:ln>
        </p:spPr>
        <p:txBody>
          <a:bodyPr>
            <a:normAutofit fontScale="90000"/>
          </a:bodyPr>
          <a:lstStyle/>
          <a:p>
            <a:r>
              <a:rPr lang="nb-NO" sz="2400" b="1" dirty="0"/>
              <a:t>2. Vi jobber i Fjelltun barnehage</a:t>
            </a:r>
          </a:p>
        </p:txBody>
      </p:sp>
      <p:sp>
        <p:nvSpPr>
          <p:cNvPr id="7" name="Tekstboks 2">
            <a:extLst>
              <a:ext uri="{FF2B5EF4-FFF2-40B4-BE49-F238E27FC236}">
                <a16:creationId xmlns:a16="http://schemas.microsoft.com/office/drawing/2014/main" id="{011E054C-7C62-45A5-B2BF-238D302E97A6}"/>
              </a:ext>
            </a:extLst>
          </p:cNvPr>
          <p:cNvSpPr txBox="1">
            <a:spLocks noGrp="1" noChangeArrowheads="1"/>
          </p:cNvSpPr>
          <p:nvPr>
            <p:ph sz="half" idx="1"/>
          </p:nvPr>
        </p:nvSpPr>
        <p:spPr bwMode="auto">
          <a:xfrm>
            <a:off x="6239339" y="454922"/>
            <a:ext cx="5379014" cy="3243477"/>
          </a:xfrm>
          <a:prstGeom prst="rect">
            <a:avLst/>
          </a:prstGeom>
          <a:solidFill>
            <a:srgbClr val="FFFFFF"/>
          </a:solidFill>
          <a:ln w="9525">
            <a:solidFill>
              <a:schemeClr val="accent1"/>
            </a:solidFill>
            <a:miter lim="800000"/>
            <a:headEnd/>
            <a:tailEnd/>
          </a:ln>
        </p:spPr>
        <p:txBody>
          <a:bodyPr rot="0" vert="horz" wrap="square" lIns="91440" tIns="45720" rIns="91440" bIns="45720" anchor="t" anchorCtr="0">
            <a:noAutofit/>
          </a:bodyPr>
          <a:lstStyle/>
          <a:p>
            <a:pPr marL="0" indent="0">
              <a:lnSpc>
                <a:spcPct val="107000"/>
              </a:lnSpc>
              <a:spcAft>
                <a:spcPts val="800"/>
              </a:spcAft>
              <a:buNone/>
            </a:pPr>
            <a:r>
              <a:rPr lang="nb-NO" sz="1400" b="1" dirty="0">
                <a:effectLst/>
                <a:latin typeface="Calibri" panose="020F0502020204030204" pitchFamily="34" charset="0"/>
                <a:ea typeface="Calibri" panose="020F0502020204030204" pitchFamily="34" charset="0"/>
                <a:cs typeface="Times New Roman" panose="02020603050405020304" pitchFamily="18" charset="0"/>
              </a:rPr>
              <a:t>                                           LILLESETRA 2022 / 2023   </a:t>
            </a:r>
          </a:p>
          <a:p>
            <a:pPr marL="0" indent="0">
              <a:lnSpc>
                <a:spcPct val="107000"/>
              </a:lnSpc>
              <a:spcBef>
                <a:spcPts val="0"/>
              </a:spcBef>
              <a:buNone/>
            </a:pPr>
            <a:endParaRPr lang="nb-NO" sz="18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endParaRPr lang="nb-NO"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endParaRPr lang="nb-NO" sz="10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endParaRPr lang="nb-NO" sz="10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nb-NO" sz="1000" b="1" dirty="0">
                <a:latin typeface="Calibri" panose="020F0502020204030204" pitchFamily="34" charset="0"/>
                <a:ea typeface="Calibri" panose="020F0502020204030204" pitchFamily="34" charset="0"/>
                <a:cs typeface="Times New Roman" panose="02020603050405020304" pitchFamily="18" charset="0"/>
              </a:rPr>
              <a:t>        Sigmund		      Stine		     Svanhild</a:t>
            </a:r>
          </a:p>
          <a:p>
            <a:pPr marL="0" indent="0">
              <a:lnSpc>
                <a:spcPct val="107000"/>
              </a:lnSpc>
              <a:spcBef>
                <a:spcPts val="0"/>
              </a:spcBef>
              <a:buNone/>
            </a:pPr>
            <a:r>
              <a:rPr lang="nb-NO" sz="1000" dirty="0">
                <a:latin typeface="Calibri" panose="020F0502020204030204" pitchFamily="34" charset="0"/>
                <a:ea typeface="Calibri" panose="020F0502020204030204" pitchFamily="34" charset="0"/>
                <a:cs typeface="Times New Roman" panose="02020603050405020304" pitchFamily="18" charset="0"/>
              </a:rPr>
              <a:t>   Pedagogisk leder               	Pedagogisk leder                         Barne- og ungdomsarbeider</a:t>
            </a:r>
            <a:r>
              <a:rPr lang="nb-NO" sz="8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endParaRPr lang="nb-NO" sz="8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endParaRPr lang="nb-NO" sz="10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endParaRPr lang="nb-NO" sz="10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endParaRPr lang="nb-NO" sz="10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endParaRPr lang="nb-NO" sz="10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defRPr/>
            </a:pPr>
            <a:endParaRPr lang="nb-NO" sz="10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defRPr/>
            </a:pPr>
            <a:endParaRPr lang="nb-NO" sz="10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defRPr/>
            </a:pPr>
            <a:r>
              <a:rPr lang="nb-NO" sz="1000" b="1" dirty="0">
                <a:latin typeface="Calibri" panose="020F0502020204030204" pitchFamily="34" charset="0"/>
                <a:ea typeface="Calibri" panose="020F0502020204030204" pitchFamily="34" charset="0"/>
                <a:cs typeface="Times New Roman" panose="02020603050405020304" pitchFamily="18" charset="0"/>
              </a:rPr>
              <a:t>           Daniela                                           Ann Iren                                              </a:t>
            </a:r>
          </a:p>
          <a:p>
            <a:pPr marL="0" indent="0">
              <a:lnSpc>
                <a:spcPct val="107000"/>
              </a:lnSpc>
              <a:spcBef>
                <a:spcPts val="0"/>
              </a:spcBef>
              <a:buNone/>
              <a:defRPr/>
            </a:pPr>
            <a:r>
              <a:rPr lang="nb-NO" sz="1000" dirty="0" err="1">
                <a:latin typeface="Calibri" panose="020F0502020204030204" pitchFamily="34" charset="0"/>
                <a:ea typeface="Calibri" panose="020F0502020204030204" pitchFamily="34" charset="0"/>
                <a:cs typeface="Times New Roman" panose="02020603050405020304" pitchFamily="18" charset="0"/>
              </a:rPr>
              <a:t>Barne</a:t>
            </a:r>
            <a:r>
              <a:rPr lang="nb-NO" sz="1000" dirty="0">
                <a:latin typeface="Calibri" panose="020F0502020204030204" pitchFamily="34" charset="0"/>
                <a:ea typeface="Calibri" panose="020F0502020204030204" pitchFamily="34" charset="0"/>
                <a:cs typeface="Times New Roman" panose="02020603050405020304" pitchFamily="18" charset="0"/>
              </a:rPr>
              <a:t> og ungdomsarbeider                  Assistent</a:t>
            </a:r>
          </a:p>
          <a:p>
            <a:pPr marL="0" indent="0">
              <a:lnSpc>
                <a:spcPct val="107000"/>
              </a:lnSpc>
              <a:spcBef>
                <a:spcPts val="0"/>
              </a:spcBef>
              <a:buNone/>
              <a:defRPr/>
            </a:pPr>
            <a:r>
              <a:rPr lang="nb-NO" sz="1000" b="1" dirty="0">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Bef>
                <a:spcPts val="0"/>
              </a:spcBef>
              <a:buNone/>
            </a:pPr>
            <a:r>
              <a:rPr lang="nb-NO" sz="1000" dirty="0">
                <a:latin typeface="Calibri" panose="020F0502020204030204" pitchFamily="34" charset="0"/>
                <a:ea typeface="Calibri" panose="020F0502020204030204" pitchFamily="34" charset="0"/>
                <a:cs typeface="Times New Roman" panose="02020603050405020304" pitchFamily="18" charset="0"/>
              </a:rPr>
              <a:t>		</a:t>
            </a:r>
            <a:r>
              <a:rPr lang="nb-NO" sz="1000" dirty="0">
                <a:effectLst/>
                <a:latin typeface="Calibri" panose="020F0502020204030204" pitchFamily="34" charset="0"/>
                <a:ea typeface="Calibri" panose="020F0502020204030204" pitchFamily="34" charset="0"/>
                <a:cs typeface="Times New Roman" panose="02020603050405020304" pitchFamily="18" charset="0"/>
              </a:rPr>
              <a:t>	</a:t>
            </a:r>
            <a:endParaRPr lang="nb-NO" sz="10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nb-NO" sz="1800" b="1"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22" name="Tekstboks 2">
            <a:extLst>
              <a:ext uri="{FF2B5EF4-FFF2-40B4-BE49-F238E27FC236}">
                <a16:creationId xmlns:a16="http://schemas.microsoft.com/office/drawing/2014/main" id="{BCD1DEA4-DE43-4453-8E3B-D90ACCA0680D}"/>
              </a:ext>
            </a:extLst>
          </p:cNvPr>
          <p:cNvSpPr txBox="1">
            <a:spLocks noChangeArrowheads="1"/>
          </p:cNvSpPr>
          <p:nvPr/>
        </p:nvSpPr>
        <p:spPr bwMode="auto">
          <a:xfrm>
            <a:off x="573647" y="466165"/>
            <a:ext cx="4805082" cy="3232234"/>
          </a:xfrm>
          <a:prstGeom prst="rect">
            <a:avLst/>
          </a:prstGeom>
          <a:solidFill>
            <a:srgbClr val="FFFFFF"/>
          </a:solidFill>
          <a:ln w="9525">
            <a:solidFill>
              <a:schemeClr val="accent1"/>
            </a:solidFill>
            <a:miter lim="800000"/>
            <a:headEnd/>
            <a:tailEnd/>
          </a:ln>
        </p:spPr>
        <p:txBody>
          <a:bodyPr rot="0" vert="horz" wrap="square" lIns="91440" tIns="45720" rIns="91440" bIns="4572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lang="nb-NO" sz="14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STORESETRA </a:t>
            </a:r>
            <a:r>
              <a:rPr kumimoji="0" lang="nb-NO"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2022 / 2023   </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nb-NO"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defRPr/>
            </a:pPr>
            <a:r>
              <a:rPr lang="nb-NO" sz="18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Bef>
                <a:spcPts val="0"/>
              </a:spcBef>
              <a:buNone/>
              <a:defRPr/>
            </a:pPr>
            <a:endParaRPr kumimoji="0" lang="nb-NO"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defRPr/>
            </a:pPr>
            <a:r>
              <a:rPr lang="nb-NO" sz="10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Elisabeth                                                        Endre </a:t>
            </a:r>
          </a:p>
          <a:p>
            <a:pPr marL="0" indent="0">
              <a:lnSpc>
                <a:spcPct val="107000"/>
              </a:lnSpc>
              <a:spcBef>
                <a:spcPts val="0"/>
              </a:spcBef>
              <a:buNone/>
              <a:defRPr/>
            </a:pPr>
            <a:r>
              <a:rPr lang="nb-NO" sz="1000" dirty="0">
                <a:solidFill>
                  <a:prstClr val="black"/>
                </a:solidFill>
                <a:latin typeface="Calibri" panose="020F0502020204030204" pitchFamily="34" charset="0"/>
                <a:ea typeface="Calibri" panose="020F0502020204030204" pitchFamily="34" charset="0"/>
                <a:cs typeface="Times New Roman" panose="02020603050405020304" pitchFamily="18" charset="0"/>
              </a:rPr>
              <a:t>                                    Pedagogisk leder                                               Assistent					</a:t>
            </a:r>
          </a:p>
          <a:p>
            <a:pPr marL="0" lvl="0" indent="0">
              <a:lnSpc>
                <a:spcPct val="107000"/>
              </a:lnSpc>
              <a:spcBef>
                <a:spcPts val="0"/>
              </a:spcBef>
              <a:buNone/>
              <a:defRPr/>
            </a:pPr>
            <a:r>
              <a:rPr kumimoji="0" lang="nb-NO" sz="1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nb-NO" sz="1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nb-NO" sz="1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nb-NO" sz="1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nb-NO" sz="1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nb-NO" sz="1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lang="nb-NO" sz="10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lang="nb-NO" sz="10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Aleksandra                                               </a:t>
            </a:r>
            <a:endParaRPr kumimoji="0" lang="nb-NO" sz="1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lang="nb-NO" sz="10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lang="nb-NO" sz="1000"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Barne-og</a:t>
            </a:r>
            <a:r>
              <a:rPr lang="nb-NO" sz="1000" dirty="0">
                <a:solidFill>
                  <a:prstClr val="black"/>
                </a:solidFill>
                <a:latin typeface="Calibri" panose="020F0502020204030204" pitchFamily="34" charset="0"/>
                <a:ea typeface="Calibri" panose="020F0502020204030204" pitchFamily="34" charset="0"/>
                <a:cs typeface="Times New Roman" panose="02020603050405020304" pitchFamily="18" charset="0"/>
              </a:rPr>
              <a:t> ungdomsarbeider</a:t>
            </a:r>
            <a:endParaRPr kumimoji="0" lang="nb-NO" sz="10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nb-NO" sz="1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nb-NO" sz="1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defRPr/>
            </a:pPr>
            <a:r>
              <a:rPr kumimoji="0" lang="nb-NO" sz="1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lang="nb-NO" sz="1000"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r>
              <a:rPr kumimoji="0" lang="nb-NO" sz="1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nb-NO" sz="1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5" name="Plassholder for lysbildenummer 14">
            <a:extLst>
              <a:ext uri="{FF2B5EF4-FFF2-40B4-BE49-F238E27FC236}">
                <a16:creationId xmlns:a16="http://schemas.microsoft.com/office/drawing/2014/main" id="{FFE51835-9179-4F6E-B66C-7A231FEF4957}"/>
              </a:ext>
            </a:extLst>
          </p:cNvPr>
          <p:cNvSpPr>
            <a:spLocks noGrp="1"/>
          </p:cNvSpPr>
          <p:nvPr>
            <p:ph type="sldNum" sz="quarter" idx="12"/>
          </p:nvPr>
        </p:nvSpPr>
        <p:spPr/>
        <p:txBody>
          <a:bodyPr/>
          <a:lstStyle/>
          <a:p>
            <a:fld id="{4FEA28DB-231A-47A9-A2E4-B79456C41DE1}" type="slidenum">
              <a:rPr lang="nb-NO" smtClean="0"/>
              <a:t>6</a:t>
            </a:fld>
            <a:endParaRPr lang="nb-NO"/>
          </a:p>
        </p:txBody>
      </p:sp>
      <p:sp>
        <p:nvSpPr>
          <p:cNvPr id="18" name="Tekstboks 2">
            <a:extLst>
              <a:ext uri="{FF2B5EF4-FFF2-40B4-BE49-F238E27FC236}">
                <a16:creationId xmlns:a16="http://schemas.microsoft.com/office/drawing/2014/main" id="{4BB6490F-AC1C-1A94-36EA-FBAE748EF20F}"/>
              </a:ext>
            </a:extLst>
          </p:cNvPr>
          <p:cNvSpPr txBox="1">
            <a:spLocks noChangeArrowheads="1"/>
          </p:cNvSpPr>
          <p:nvPr/>
        </p:nvSpPr>
        <p:spPr bwMode="auto">
          <a:xfrm>
            <a:off x="9852319" y="3807984"/>
            <a:ext cx="1501481" cy="3050015"/>
          </a:xfrm>
          <a:prstGeom prst="rect">
            <a:avLst/>
          </a:prstGeom>
          <a:solidFill>
            <a:srgbClr val="FFFFFF"/>
          </a:solidFill>
          <a:ln w="9525">
            <a:solidFill>
              <a:schemeClr val="accent1"/>
            </a:solidFill>
            <a:miter lim="800000"/>
            <a:headEnd/>
            <a:tailEnd/>
          </a:ln>
        </p:spPr>
        <p:txBody>
          <a:bodyPr rot="0" vert="horz" wrap="square" lIns="91440" tIns="45720" rIns="91440" bIns="4572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kumimoji="0" lang="nb-NO"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nb-NO"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FAST VIKAR</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nb-NO"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lang="nb-NO" sz="16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nb-NO"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lang="nb-NO" sz="1600"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lang="nb-NO" sz="10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           Therese</a:t>
            </a:r>
            <a:endParaRPr kumimoji="0" lang="nb-NO" sz="1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nb-NO" sz="1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000"/>
              </a:spcBef>
              <a:spcAft>
                <a:spcPts val="800"/>
              </a:spcAft>
              <a:buClrTx/>
              <a:buSzTx/>
              <a:buFont typeface="Arial" panose="020B0604020202020204" pitchFamily="34" charset="0"/>
              <a:buNone/>
              <a:tabLst/>
              <a:defRPr/>
            </a:pPr>
            <a:r>
              <a:rPr kumimoji="0" lang="nb-NO"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p>
        </p:txBody>
      </p:sp>
      <p:sp>
        <p:nvSpPr>
          <p:cNvPr id="21" name="TekstSylinder 20">
            <a:extLst>
              <a:ext uri="{FF2B5EF4-FFF2-40B4-BE49-F238E27FC236}">
                <a16:creationId xmlns:a16="http://schemas.microsoft.com/office/drawing/2014/main" id="{33A98837-9D58-8D53-5251-EBED713A4525}"/>
              </a:ext>
            </a:extLst>
          </p:cNvPr>
          <p:cNvSpPr txBox="1"/>
          <p:nvPr/>
        </p:nvSpPr>
        <p:spPr>
          <a:xfrm>
            <a:off x="9994588" y="6344460"/>
            <a:ext cx="912307" cy="246221"/>
          </a:xfrm>
          <a:prstGeom prst="rect">
            <a:avLst/>
          </a:prstGeom>
          <a:noFill/>
        </p:spPr>
        <p:txBody>
          <a:bodyPr wrap="square" rtlCol="0">
            <a:spAutoFit/>
          </a:bodyPr>
          <a:lstStyle/>
          <a:p>
            <a:r>
              <a:rPr lang="nb-NO" sz="900" b="1" dirty="0"/>
              <a:t>           </a:t>
            </a:r>
            <a:r>
              <a:rPr lang="nb-NO" sz="1000" b="1" dirty="0"/>
              <a:t>Rikke </a:t>
            </a:r>
            <a:r>
              <a:rPr lang="nb-NO" sz="900" b="1" dirty="0"/>
              <a:t> </a:t>
            </a:r>
          </a:p>
        </p:txBody>
      </p:sp>
    </p:spTree>
    <p:extLst>
      <p:ext uri="{BB962C8B-B14F-4D97-AF65-F5344CB8AC3E}">
        <p14:creationId xmlns:p14="http://schemas.microsoft.com/office/powerpoint/2010/main" val="1492706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Sylinder 5">
            <a:extLst>
              <a:ext uri="{FF2B5EF4-FFF2-40B4-BE49-F238E27FC236}">
                <a16:creationId xmlns:a16="http://schemas.microsoft.com/office/drawing/2014/main" id="{CBB5D241-5427-4137-86D5-73238CB743F9}"/>
              </a:ext>
            </a:extLst>
          </p:cNvPr>
          <p:cNvSpPr txBox="1"/>
          <p:nvPr/>
        </p:nvSpPr>
        <p:spPr>
          <a:xfrm>
            <a:off x="576138" y="1235709"/>
            <a:ext cx="5689678" cy="3231654"/>
          </a:xfrm>
          <a:prstGeom prst="rect">
            <a:avLst/>
          </a:prstGeom>
          <a:noFill/>
          <a:ln>
            <a:solidFill>
              <a:schemeClr val="accent6"/>
            </a:solidFill>
          </a:ln>
        </p:spPr>
        <p:txBody>
          <a:bodyPr wrap="square" rtlCol="0">
            <a:spAutoFit/>
          </a:bodyPr>
          <a:lstStyle/>
          <a:p>
            <a:r>
              <a:rPr lang="nb-NO" b="1" dirty="0">
                <a:latin typeface="+mj-lt"/>
              </a:rPr>
              <a:t>Rundskue (1-2 år)</a:t>
            </a:r>
          </a:p>
          <a:p>
            <a:endParaRPr lang="nb-NO" dirty="0">
              <a:latin typeface="+mj-lt"/>
            </a:endParaRPr>
          </a:p>
          <a:p>
            <a:r>
              <a:rPr lang="nb-NO" sz="1200" dirty="0">
                <a:latin typeface="+mj-lt"/>
              </a:rPr>
              <a:t>På avdelingen er det 7 barn og 2 voksne. </a:t>
            </a:r>
          </a:p>
          <a:p>
            <a:endParaRPr lang="nb-NO" sz="1200" dirty="0">
              <a:latin typeface="+mj-lt"/>
            </a:endParaRPr>
          </a:p>
          <a:p>
            <a:r>
              <a:rPr lang="nb-NO" sz="1200" dirty="0">
                <a:latin typeface="+mj-lt"/>
              </a:rPr>
              <a:t>Aldersfordelingen blir slik:		</a:t>
            </a:r>
          </a:p>
          <a:p>
            <a:r>
              <a:rPr lang="nb-NO" sz="1200" dirty="0">
                <a:latin typeface="+mj-lt"/>
              </a:rPr>
              <a:t>1 åringer, født i 2021	5 barn</a:t>
            </a:r>
          </a:p>
          <a:p>
            <a:r>
              <a:rPr lang="nb-NO" sz="1200" dirty="0">
                <a:latin typeface="+mj-lt"/>
              </a:rPr>
              <a:t>2 åringer, født i 2020	2 barn</a:t>
            </a:r>
          </a:p>
          <a:p>
            <a:endParaRPr lang="nb-NO" sz="1200" dirty="0">
              <a:latin typeface="+mj-lt"/>
            </a:endParaRPr>
          </a:p>
          <a:p>
            <a:endParaRPr lang="nb-NO" sz="1200" dirty="0">
              <a:latin typeface="+mj-lt"/>
            </a:endParaRPr>
          </a:p>
          <a:p>
            <a:r>
              <a:rPr lang="nb-NO" sz="1200" i="1" dirty="0">
                <a:latin typeface="+mj-lt"/>
              </a:rPr>
              <a:t>På Rundskue er vi opptatte av å følge barnas interesser og behov, og jobber både i kortere og lengre prosjektperioder. Selv om mange kan tenke på 1 åringene som små ser vi de som kompetente barn med et tydelig kroppsspråk som vi intoner oss og lytter til. Vi lar barna styre mye av innholdet i prosjektene der vi planlegger ut ifra observasjoner av hva barna er nysgjerrige på. For å tilrettelegge for ro og fokuserte perioder deler vi oss inn i mindre grupper basert på alder, interesser og vennskap. Disse kan være både faste og mer spontane, og vi deler oss gjerne både på formiddag og etter soving.</a:t>
            </a:r>
          </a:p>
        </p:txBody>
      </p:sp>
      <p:sp>
        <p:nvSpPr>
          <p:cNvPr id="13" name="Tittel 12">
            <a:extLst>
              <a:ext uri="{FF2B5EF4-FFF2-40B4-BE49-F238E27FC236}">
                <a16:creationId xmlns:a16="http://schemas.microsoft.com/office/drawing/2014/main" id="{624566B0-491B-439D-B6A4-6459F65DA759}"/>
              </a:ext>
            </a:extLst>
          </p:cNvPr>
          <p:cNvSpPr>
            <a:spLocks noGrp="1"/>
          </p:cNvSpPr>
          <p:nvPr>
            <p:ph type="title"/>
          </p:nvPr>
        </p:nvSpPr>
        <p:spPr>
          <a:xfrm>
            <a:off x="557010" y="394448"/>
            <a:ext cx="5323837" cy="735106"/>
          </a:xfrm>
        </p:spPr>
        <p:txBody>
          <a:bodyPr>
            <a:normAutofit/>
          </a:bodyPr>
          <a:lstStyle/>
          <a:p>
            <a:r>
              <a:rPr lang="nb-NO" b="1" dirty="0"/>
              <a:t>3.1 </a:t>
            </a:r>
            <a:r>
              <a:rPr lang="nb-NO" b="1" dirty="0">
                <a:latin typeface="+mj-lt"/>
              </a:rPr>
              <a:t>Avdeling Rundskue</a:t>
            </a:r>
            <a:endParaRPr lang="nb-NO" dirty="0"/>
          </a:p>
        </p:txBody>
      </p:sp>
      <p:sp>
        <p:nvSpPr>
          <p:cNvPr id="17" name="TekstSylinder 16">
            <a:extLst>
              <a:ext uri="{FF2B5EF4-FFF2-40B4-BE49-F238E27FC236}">
                <a16:creationId xmlns:a16="http://schemas.microsoft.com/office/drawing/2014/main" id="{54C936E3-2D47-4963-90F1-05055166D67A}"/>
              </a:ext>
            </a:extLst>
          </p:cNvPr>
          <p:cNvSpPr txBox="1"/>
          <p:nvPr/>
        </p:nvSpPr>
        <p:spPr>
          <a:xfrm>
            <a:off x="6455595" y="680840"/>
            <a:ext cx="5416731" cy="4616648"/>
          </a:xfrm>
          <a:prstGeom prst="rect">
            <a:avLst/>
          </a:prstGeom>
          <a:noFill/>
          <a:ln>
            <a:solidFill>
              <a:schemeClr val="accent4"/>
            </a:solidFill>
          </a:ln>
        </p:spPr>
        <p:txBody>
          <a:bodyPr wrap="square" rtlCol="0">
            <a:spAutoFit/>
          </a:bodyPr>
          <a:lstStyle/>
          <a:p>
            <a:pPr marL="0" indent="0">
              <a:buNone/>
            </a:pPr>
            <a:r>
              <a:rPr lang="nb-NO" b="1" dirty="0">
                <a:latin typeface="+mj-lt"/>
              </a:rPr>
              <a:t>Dagsrytme for Rundskue</a:t>
            </a:r>
          </a:p>
          <a:p>
            <a:pPr marL="0" indent="0">
              <a:buNone/>
            </a:pPr>
            <a:endParaRPr lang="nb-NO" sz="1200" dirty="0">
              <a:latin typeface="+mj-lt"/>
            </a:endParaRPr>
          </a:p>
          <a:p>
            <a:pPr marL="0" indent="0">
              <a:buNone/>
            </a:pPr>
            <a:r>
              <a:rPr lang="nb-NO" sz="1200" dirty="0">
                <a:latin typeface="+mj-lt"/>
              </a:rPr>
              <a:t>7.00		Barnehagen åpner og alle starter dagen her på Rundskue. 				Alle vasker hender når de kommer inn i barnehagen. </a:t>
            </a:r>
          </a:p>
          <a:p>
            <a:pPr marL="0" indent="0">
              <a:buNone/>
            </a:pPr>
            <a:r>
              <a:rPr lang="nb-NO" sz="1200" dirty="0">
                <a:latin typeface="+mj-lt"/>
              </a:rPr>
              <a:t>                          De som ikke spiser frokost kan leke i avdelingen. </a:t>
            </a:r>
          </a:p>
          <a:p>
            <a:pPr marL="0" indent="0">
              <a:buNone/>
            </a:pPr>
            <a:endParaRPr lang="nb-NO" sz="1200" dirty="0">
              <a:latin typeface="+mj-lt"/>
            </a:endParaRPr>
          </a:p>
          <a:p>
            <a:pPr marL="0" indent="0">
              <a:buNone/>
            </a:pPr>
            <a:r>
              <a:rPr lang="nb-NO" sz="1200" dirty="0">
                <a:latin typeface="+mj-lt"/>
              </a:rPr>
              <a:t>9.30 		Vi deler oss i mindre grupper. Noen er inne, andre er ute, noen går 			en tur. Dette tilpasses barnegruppene og justeres gjennom året.  </a:t>
            </a:r>
          </a:p>
          <a:p>
            <a:pPr marL="0" indent="0">
              <a:buNone/>
            </a:pPr>
            <a:endParaRPr lang="nb-NO" sz="1200" dirty="0">
              <a:latin typeface="+mj-lt"/>
            </a:endParaRPr>
          </a:p>
          <a:p>
            <a:pPr marL="0" indent="0">
              <a:buNone/>
            </a:pPr>
            <a:r>
              <a:rPr lang="nb-NO" sz="1200" dirty="0">
                <a:latin typeface="+mj-lt"/>
              </a:rPr>
              <a:t>10/10.30	Bleieskift og håndvask</a:t>
            </a:r>
          </a:p>
          <a:p>
            <a:pPr marL="0" indent="0">
              <a:buNone/>
            </a:pPr>
            <a:r>
              <a:rPr lang="nb-NO" sz="1200" dirty="0">
                <a:latin typeface="+mj-lt"/>
              </a:rPr>
              <a:t>10-30/11	Vi spiser lunsj	</a:t>
            </a:r>
          </a:p>
          <a:p>
            <a:pPr marL="0" indent="0">
              <a:buNone/>
            </a:pPr>
            <a:endParaRPr lang="nb-NO" sz="1200" dirty="0">
              <a:latin typeface="+mj-lt"/>
            </a:endParaRPr>
          </a:p>
          <a:p>
            <a:pPr marL="0" indent="0">
              <a:buNone/>
            </a:pPr>
            <a:r>
              <a:rPr lang="nb-NO" sz="1200" dirty="0">
                <a:latin typeface="+mj-lt"/>
              </a:rPr>
              <a:t>11/11.30	Sovetid i barnehagen, for de som trenger dette</a:t>
            </a:r>
          </a:p>
          <a:p>
            <a:pPr marL="0" indent="0">
              <a:buNone/>
            </a:pPr>
            <a:r>
              <a:rPr lang="nb-NO" sz="1200" dirty="0">
                <a:latin typeface="+mj-lt"/>
              </a:rPr>
              <a:t>		</a:t>
            </a:r>
            <a:r>
              <a:rPr lang="nb-NO" sz="1200" dirty="0" err="1">
                <a:latin typeface="+mj-lt"/>
              </a:rPr>
              <a:t>Innelek</a:t>
            </a:r>
            <a:r>
              <a:rPr lang="nb-NO" sz="1200" dirty="0">
                <a:latin typeface="+mj-lt"/>
              </a:rPr>
              <a:t>/utelek etter ønske etter hvert som barna våkner</a:t>
            </a:r>
          </a:p>
          <a:p>
            <a:pPr marL="0" indent="0">
              <a:buNone/>
            </a:pPr>
            <a:endParaRPr lang="nb-NO" sz="1200" dirty="0">
              <a:latin typeface="+mj-lt"/>
            </a:endParaRPr>
          </a:p>
          <a:p>
            <a:pPr marL="0" indent="0">
              <a:buNone/>
            </a:pPr>
            <a:r>
              <a:rPr lang="nb-NO" sz="1200" dirty="0">
                <a:latin typeface="+mj-lt"/>
              </a:rPr>
              <a:t>13/13.30	Bleieskift og håndvask</a:t>
            </a:r>
          </a:p>
          <a:p>
            <a:pPr marL="0" indent="0">
              <a:buNone/>
            </a:pPr>
            <a:endParaRPr lang="nb-NO" sz="1200" dirty="0">
              <a:latin typeface="+mj-lt"/>
            </a:endParaRPr>
          </a:p>
          <a:p>
            <a:pPr marL="0" indent="0">
              <a:buNone/>
            </a:pPr>
            <a:r>
              <a:rPr lang="nb-NO" sz="1200" dirty="0">
                <a:latin typeface="+mj-lt"/>
              </a:rPr>
              <a:t>13 -14.45	Frukttur, en liten gruppe går på tur og spiser frukta si i skogen.</a:t>
            </a:r>
          </a:p>
          <a:p>
            <a:pPr marL="0" indent="0">
              <a:buNone/>
            </a:pPr>
            <a:r>
              <a:rPr lang="nb-NO" sz="1200" dirty="0">
                <a:latin typeface="+mj-lt"/>
              </a:rPr>
              <a:t>		Variert </a:t>
            </a:r>
            <a:r>
              <a:rPr lang="nb-NO" sz="1200" dirty="0" err="1">
                <a:latin typeface="+mj-lt"/>
              </a:rPr>
              <a:t>innelek</a:t>
            </a:r>
            <a:r>
              <a:rPr lang="nb-NO" sz="1200" dirty="0">
                <a:latin typeface="+mj-lt"/>
              </a:rPr>
              <a:t>/utelek </a:t>
            </a:r>
          </a:p>
          <a:p>
            <a:pPr marL="0" indent="0">
              <a:buNone/>
            </a:pPr>
            <a:r>
              <a:rPr lang="nb-NO" sz="1200" dirty="0">
                <a:latin typeface="+mj-lt"/>
              </a:rPr>
              <a:t>		(atelier, bygging, klatring, lesing, kjøkkenlek mm)</a:t>
            </a:r>
          </a:p>
          <a:p>
            <a:pPr marL="0" indent="0">
              <a:buNone/>
            </a:pPr>
            <a:endParaRPr lang="nb-NO" sz="1200" dirty="0">
              <a:latin typeface="+mj-lt"/>
            </a:endParaRPr>
          </a:p>
          <a:p>
            <a:pPr marL="0" indent="0">
              <a:buNone/>
            </a:pPr>
            <a:r>
              <a:rPr lang="nb-NO" sz="1200" dirty="0">
                <a:latin typeface="+mj-lt"/>
              </a:rPr>
              <a:t>16.30		Barnehagen stenger</a:t>
            </a:r>
          </a:p>
          <a:p>
            <a:pPr marL="0" indent="0">
              <a:buNone/>
            </a:pPr>
            <a:endParaRPr lang="nb-NO" sz="1200" dirty="0">
              <a:latin typeface="+mj-lt"/>
            </a:endParaRPr>
          </a:p>
          <a:p>
            <a:pPr marL="0" indent="0">
              <a:buNone/>
            </a:pPr>
            <a:r>
              <a:rPr lang="nb-NO" sz="1200" dirty="0">
                <a:latin typeface="+mj-lt"/>
              </a:rPr>
              <a:t>Alle vasker hender når de går ifra barnehagen</a:t>
            </a:r>
          </a:p>
        </p:txBody>
      </p:sp>
      <p:sp>
        <p:nvSpPr>
          <p:cNvPr id="20" name="Plassholder for lysbildenummer 19">
            <a:extLst>
              <a:ext uri="{FF2B5EF4-FFF2-40B4-BE49-F238E27FC236}">
                <a16:creationId xmlns:a16="http://schemas.microsoft.com/office/drawing/2014/main" id="{3895C215-7C55-4A9A-B5A8-FE2B2D94BBDB}"/>
              </a:ext>
            </a:extLst>
          </p:cNvPr>
          <p:cNvSpPr>
            <a:spLocks noGrp="1"/>
          </p:cNvSpPr>
          <p:nvPr>
            <p:ph type="sldNum" sz="quarter" idx="12"/>
          </p:nvPr>
        </p:nvSpPr>
        <p:spPr/>
        <p:txBody>
          <a:bodyPr/>
          <a:lstStyle/>
          <a:p>
            <a:fld id="{4FEA28DB-231A-47A9-A2E4-B79456C41DE1}" type="slidenum">
              <a:rPr lang="nb-NO" smtClean="0"/>
              <a:t>7</a:t>
            </a:fld>
            <a:endParaRPr lang="nb-NO"/>
          </a:p>
        </p:txBody>
      </p:sp>
      <p:sp>
        <p:nvSpPr>
          <p:cNvPr id="21" name="Tittel 1">
            <a:extLst>
              <a:ext uri="{FF2B5EF4-FFF2-40B4-BE49-F238E27FC236}">
                <a16:creationId xmlns:a16="http://schemas.microsoft.com/office/drawing/2014/main" id="{3142DDE8-C59E-41A1-801A-10C0B30FDC2F}"/>
              </a:ext>
            </a:extLst>
          </p:cNvPr>
          <p:cNvSpPr txBox="1">
            <a:spLocks/>
          </p:cNvSpPr>
          <p:nvPr/>
        </p:nvSpPr>
        <p:spPr>
          <a:xfrm>
            <a:off x="559407" y="5447017"/>
            <a:ext cx="11315316" cy="1016535"/>
          </a:xfrm>
          <a:prstGeom prst="rect">
            <a:avLst/>
          </a:prstGeom>
          <a:ln>
            <a:solidFill>
              <a:srgbClr val="7030A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1200" dirty="0"/>
              <a:t>Vi i Fjelltun barnehage er opptatt av at vi er et fellesskap, og har derfor en god kultur for å tenke en felles barnehage heller enn tre separate avdelinger. Vi har felles åpning og stenging, mye besøk mellom avdelingene og i utetid. Dette gjør at barn og ansatte kjenner hverandre godt, på tvers av avdelingene. </a:t>
            </a:r>
            <a:br>
              <a:rPr lang="nb-NO" sz="1200" dirty="0"/>
            </a:br>
            <a:br>
              <a:rPr lang="nb-NO" sz="1200" dirty="0">
                <a:solidFill>
                  <a:srgbClr val="FF0000"/>
                </a:solidFill>
              </a:rPr>
            </a:br>
            <a:r>
              <a:rPr lang="nb-NO" sz="1200" dirty="0"/>
              <a:t>Alle tidene er </a:t>
            </a:r>
            <a:r>
              <a:rPr lang="nb-NO" sz="1200" dirty="0" err="1"/>
              <a:t>ca</a:t>
            </a:r>
            <a:r>
              <a:rPr lang="nb-NO" sz="1200" dirty="0"/>
              <a:t>-tider, trenger vi mer tid til det ene eller det andre </a:t>
            </a:r>
            <a:r>
              <a:rPr lang="nb-NO" sz="1200" dirty="0" err="1"/>
              <a:t>forsyver</a:t>
            </a:r>
            <a:r>
              <a:rPr lang="nb-NO" sz="1200" dirty="0"/>
              <a:t> vi rutinene så lenge det trengs, men rekkefølgen er gjerne den samme. </a:t>
            </a:r>
          </a:p>
        </p:txBody>
      </p:sp>
    </p:spTree>
    <p:extLst>
      <p:ext uri="{BB962C8B-B14F-4D97-AF65-F5344CB8AC3E}">
        <p14:creationId xmlns:p14="http://schemas.microsoft.com/office/powerpoint/2010/main" val="2960158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kstSylinder 9">
            <a:extLst>
              <a:ext uri="{FF2B5EF4-FFF2-40B4-BE49-F238E27FC236}">
                <a16:creationId xmlns:a16="http://schemas.microsoft.com/office/drawing/2014/main" id="{962B431B-D21F-4759-8B84-A4F8724B632D}"/>
              </a:ext>
            </a:extLst>
          </p:cNvPr>
          <p:cNvSpPr txBox="1"/>
          <p:nvPr/>
        </p:nvSpPr>
        <p:spPr>
          <a:xfrm>
            <a:off x="352773" y="1185704"/>
            <a:ext cx="5854695" cy="3231654"/>
          </a:xfrm>
          <a:prstGeom prst="rect">
            <a:avLst/>
          </a:prstGeom>
          <a:noFill/>
          <a:ln>
            <a:solidFill>
              <a:schemeClr val="accent6"/>
            </a:solidFill>
          </a:ln>
        </p:spPr>
        <p:txBody>
          <a:bodyPr wrap="square" rtlCol="0">
            <a:spAutoFit/>
          </a:bodyPr>
          <a:lstStyle/>
          <a:p>
            <a:r>
              <a:rPr lang="nb-NO" b="1" dirty="0" err="1">
                <a:latin typeface="+mj-lt"/>
              </a:rPr>
              <a:t>Lillesetra</a:t>
            </a:r>
            <a:r>
              <a:rPr lang="nb-NO" b="1" dirty="0">
                <a:latin typeface="+mj-lt"/>
              </a:rPr>
              <a:t> (2-3  år)</a:t>
            </a:r>
          </a:p>
          <a:p>
            <a:endParaRPr lang="nb-NO" dirty="0">
              <a:latin typeface="+mj-lt"/>
            </a:endParaRPr>
          </a:p>
          <a:p>
            <a:r>
              <a:rPr lang="nb-NO" sz="1200" dirty="0">
                <a:latin typeface="+mj-lt"/>
              </a:rPr>
              <a:t>I år har vi til sammen 16  barn (18 fra januar 2023) og 4 faste ansatte, der 2 er pedagogiske ledere. </a:t>
            </a:r>
          </a:p>
          <a:p>
            <a:endParaRPr lang="nb-NO" sz="1200" dirty="0">
              <a:latin typeface="+mj-lt"/>
            </a:endParaRPr>
          </a:p>
          <a:p>
            <a:r>
              <a:rPr lang="nb-NO" sz="1200" dirty="0">
                <a:latin typeface="+mj-lt"/>
              </a:rPr>
              <a:t>Aldersfordelingen blir slik:</a:t>
            </a:r>
          </a:p>
          <a:p>
            <a:r>
              <a:rPr lang="nb-NO" sz="1200" dirty="0">
                <a:latin typeface="+mj-lt"/>
              </a:rPr>
              <a:t>2 åringer, født i 2020     5 (7 fra januar 2023) barn</a:t>
            </a:r>
          </a:p>
          <a:p>
            <a:r>
              <a:rPr lang="nb-NO" sz="1200" dirty="0">
                <a:latin typeface="+mj-lt"/>
              </a:rPr>
              <a:t>3 åringer, født i 2019   11  barn</a:t>
            </a:r>
          </a:p>
          <a:p>
            <a:endParaRPr lang="nb-NO" sz="1200" dirty="0">
              <a:latin typeface="+mj-lt"/>
            </a:endParaRPr>
          </a:p>
          <a:p>
            <a:r>
              <a:rPr lang="nb-NO" sz="1200" i="1" dirty="0">
                <a:latin typeface="+mj-lt"/>
              </a:rPr>
              <a:t>På </a:t>
            </a:r>
            <a:r>
              <a:rPr lang="nb-NO" sz="1200" i="1" dirty="0" err="1">
                <a:latin typeface="+mj-lt"/>
              </a:rPr>
              <a:t>Lillesetra</a:t>
            </a:r>
            <a:r>
              <a:rPr lang="nb-NO" sz="1200" i="1" dirty="0">
                <a:latin typeface="+mj-lt"/>
              </a:rPr>
              <a:t> er barna blitt litt eldre og prosjektene kan derfor inneholde mer fordypning enn tidligere. Vi jobber mye med å skape progresjon for barna gjennom å observere og skape sammenhenger mellom turer, det vi leser, det vi undrer på, det vi oppdager i ateliertid og i leken. Vi starter hver dag med morgenmøte for alle barna der vi samler trådene i dagene og de store og små prosjektene vi jobber med.  Herfra går vi veien videre sammen med barna basert på deres refleksjoner, undringer og interesser.  </a:t>
            </a:r>
          </a:p>
          <a:p>
            <a:endParaRPr lang="nb-NO" sz="1200" i="1" dirty="0"/>
          </a:p>
        </p:txBody>
      </p:sp>
      <p:sp>
        <p:nvSpPr>
          <p:cNvPr id="9" name="TekstSylinder 8">
            <a:extLst>
              <a:ext uri="{FF2B5EF4-FFF2-40B4-BE49-F238E27FC236}">
                <a16:creationId xmlns:a16="http://schemas.microsoft.com/office/drawing/2014/main" id="{F6C98E67-A102-4D24-BB15-7EDDEF5C6B54}"/>
              </a:ext>
            </a:extLst>
          </p:cNvPr>
          <p:cNvSpPr txBox="1"/>
          <p:nvPr/>
        </p:nvSpPr>
        <p:spPr>
          <a:xfrm>
            <a:off x="6351975" y="1185704"/>
            <a:ext cx="5116925" cy="5170646"/>
          </a:xfrm>
          <a:prstGeom prst="rect">
            <a:avLst/>
          </a:prstGeom>
          <a:noFill/>
          <a:ln>
            <a:solidFill>
              <a:schemeClr val="accent4"/>
            </a:solidFill>
          </a:ln>
        </p:spPr>
        <p:txBody>
          <a:bodyPr wrap="square" rtlCol="0">
            <a:spAutoFit/>
          </a:bodyPr>
          <a:lstStyle/>
          <a:p>
            <a:pPr marL="0" indent="0">
              <a:buNone/>
            </a:pPr>
            <a:r>
              <a:rPr lang="nb-NO" sz="1800" b="1" dirty="0">
                <a:latin typeface="+mj-lt"/>
              </a:rPr>
              <a:t>Dagsrytme for </a:t>
            </a:r>
            <a:r>
              <a:rPr lang="nb-NO" sz="1800" b="1" dirty="0" err="1">
                <a:latin typeface="+mj-lt"/>
              </a:rPr>
              <a:t>Lillesetra</a:t>
            </a:r>
            <a:endParaRPr lang="nb-NO" sz="1800" b="1" dirty="0">
              <a:latin typeface="+mj-lt"/>
            </a:endParaRPr>
          </a:p>
          <a:p>
            <a:pPr marL="0" indent="0">
              <a:buNone/>
            </a:pPr>
            <a:r>
              <a:rPr lang="nb-NO" sz="1200" dirty="0">
                <a:latin typeface="+mj-lt"/>
              </a:rPr>
              <a:t>7.00		Barnehagen åpner, men starter for de første som kommer på               		Rundskue.				</a:t>
            </a:r>
          </a:p>
          <a:p>
            <a:pPr marL="0" indent="0">
              <a:buNone/>
            </a:pPr>
            <a:r>
              <a:rPr lang="nb-NO" sz="1200" dirty="0">
                <a:latin typeface="+mj-lt"/>
              </a:rPr>
              <a:t>		Alle vasker hender når de kommer inn i barnehagen.</a:t>
            </a:r>
          </a:p>
          <a:p>
            <a:pPr marL="0" indent="0">
              <a:buNone/>
            </a:pPr>
            <a:r>
              <a:rPr lang="nb-NO" sz="1200" dirty="0">
                <a:latin typeface="+mj-lt"/>
              </a:rPr>
              <a:t>		De som ikke spiser frokost kan leke i avdelingen. </a:t>
            </a:r>
          </a:p>
          <a:p>
            <a:pPr marL="0" indent="0">
              <a:buNone/>
            </a:pPr>
            <a:endParaRPr lang="nb-NO" sz="1200" dirty="0">
              <a:latin typeface="+mj-lt"/>
            </a:endParaRPr>
          </a:p>
          <a:p>
            <a:pPr marL="0" indent="0">
              <a:buNone/>
            </a:pPr>
            <a:r>
              <a:rPr lang="nb-NO" sz="1200" dirty="0">
                <a:latin typeface="+mj-lt"/>
              </a:rPr>
              <a:t>9.30		Morgenmøte: Vi ønsker hverandre velkommen med sang, snakker 		om prosjekter og undringer vi har, deler oss i mindre grupper. </a:t>
            </a:r>
          </a:p>
          <a:p>
            <a:pPr marL="0" indent="0">
              <a:buNone/>
            </a:pPr>
            <a:r>
              <a:rPr lang="nb-NO" sz="1200" dirty="0">
                <a:latin typeface="+mj-lt"/>
              </a:rPr>
              <a:t>		I fokustiden er gjerne noen på tur, noen er ute, noen er på atelier 		eller på avdelingen. Aktiviteter og prosjekter varierer og justeres 		gjennom barnehageåret.</a:t>
            </a:r>
          </a:p>
          <a:p>
            <a:pPr marL="0" indent="0">
              <a:buNone/>
            </a:pPr>
            <a:r>
              <a:rPr lang="nb-NO" sz="1200" dirty="0">
                <a:latin typeface="+mj-lt"/>
              </a:rPr>
              <a:t> </a:t>
            </a:r>
          </a:p>
          <a:p>
            <a:pPr marL="0" indent="0">
              <a:buNone/>
            </a:pPr>
            <a:r>
              <a:rPr lang="nb-NO" sz="1200" dirty="0">
                <a:latin typeface="+mj-lt"/>
              </a:rPr>
              <a:t>11 / 11.30	Vi spiser lunsj fra buffet på avdelingen. 				             Håndvask både før og etter måltidet. </a:t>
            </a:r>
          </a:p>
          <a:p>
            <a:pPr marL="0" indent="0">
              <a:buNone/>
            </a:pPr>
            <a:r>
              <a:rPr lang="nb-NO" sz="1200" dirty="0">
                <a:latin typeface="+mj-lt"/>
              </a:rPr>
              <a:t>11.30		Dobesøk, håndvask og påkledning i mindre grupper for å unngå 		trengsel	</a:t>
            </a:r>
          </a:p>
          <a:p>
            <a:pPr marL="0" indent="0">
              <a:buNone/>
            </a:pPr>
            <a:endParaRPr lang="nb-NO" sz="1200" dirty="0">
              <a:latin typeface="+mj-lt"/>
            </a:endParaRPr>
          </a:p>
          <a:p>
            <a:pPr marL="0" indent="0">
              <a:buNone/>
            </a:pPr>
            <a:r>
              <a:rPr lang="nb-NO" sz="1200" dirty="0">
                <a:latin typeface="+mj-lt"/>
              </a:rPr>
              <a:t>12.00		Variert utelek / en gruppe kommer tilbake fra tur</a:t>
            </a:r>
          </a:p>
          <a:p>
            <a:pPr marL="0" indent="0">
              <a:buNone/>
            </a:pPr>
            <a:endParaRPr lang="nb-NO" sz="1200" dirty="0">
              <a:latin typeface="+mj-lt"/>
            </a:endParaRPr>
          </a:p>
          <a:p>
            <a:pPr marL="0" indent="0">
              <a:buNone/>
            </a:pPr>
            <a:r>
              <a:rPr lang="nb-NO" sz="1200" dirty="0">
                <a:latin typeface="+mj-lt"/>
              </a:rPr>
              <a:t>14.00/14.30	Vi spiser fruktmåltid, enten inne eller ute. 					Håndvask både før og etter måltidet. 			</a:t>
            </a:r>
          </a:p>
          <a:p>
            <a:pPr marL="0" indent="0">
              <a:buNone/>
            </a:pPr>
            <a:r>
              <a:rPr lang="nb-NO" sz="1200" dirty="0">
                <a:latin typeface="+mj-lt"/>
              </a:rPr>
              <a:t>		Vi tar også et ekstra dobesøk rundt denne tiden</a:t>
            </a:r>
          </a:p>
          <a:p>
            <a:pPr marL="0" indent="0">
              <a:buNone/>
            </a:pPr>
            <a:r>
              <a:rPr lang="nb-NO" sz="1200" dirty="0">
                <a:latin typeface="+mj-lt"/>
              </a:rPr>
              <a:t>		Variert utelek / </a:t>
            </a:r>
            <a:r>
              <a:rPr lang="nb-NO" sz="1200" dirty="0" err="1">
                <a:latin typeface="+mj-lt"/>
              </a:rPr>
              <a:t>innelek</a:t>
            </a:r>
            <a:r>
              <a:rPr lang="nb-NO" sz="1200" dirty="0">
                <a:latin typeface="+mj-lt"/>
              </a:rPr>
              <a:t> (værforbehold og barnas dagsform)</a:t>
            </a:r>
          </a:p>
          <a:p>
            <a:pPr marL="0" indent="0">
              <a:buNone/>
            </a:pPr>
            <a:endParaRPr lang="nb-NO" sz="1200" dirty="0">
              <a:latin typeface="+mj-lt"/>
            </a:endParaRPr>
          </a:p>
          <a:p>
            <a:pPr marL="0" indent="0">
              <a:buNone/>
            </a:pPr>
            <a:r>
              <a:rPr lang="nb-NO" sz="1200" dirty="0">
                <a:latin typeface="+mj-lt"/>
              </a:rPr>
              <a:t>16.30		Barnehagen stenger				</a:t>
            </a:r>
          </a:p>
          <a:p>
            <a:pPr marL="0" indent="0">
              <a:buNone/>
            </a:pPr>
            <a:endParaRPr lang="nb-NO" sz="1200" dirty="0">
              <a:latin typeface="+mj-lt"/>
            </a:endParaRPr>
          </a:p>
          <a:p>
            <a:pPr marL="0" indent="0">
              <a:buNone/>
            </a:pPr>
            <a:r>
              <a:rPr lang="nb-NO" sz="1200" dirty="0">
                <a:latin typeface="+mj-lt"/>
              </a:rPr>
              <a:t>Alle vasker hender når de går ifra barnehagen</a:t>
            </a:r>
          </a:p>
        </p:txBody>
      </p:sp>
      <p:sp>
        <p:nvSpPr>
          <p:cNvPr id="16" name="Plassholder for lysbildenummer 15">
            <a:extLst>
              <a:ext uri="{FF2B5EF4-FFF2-40B4-BE49-F238E27FC236}">
                <a16:creationId xmlns:a16="http://schemas.microsoft.com/office/drawing/2014/main" id="{6B9C34D5-6D59-43E1-825A-FBA9F626ACFF}"/>
              </a:ext>
            </a:extLst>
          </p:cNvPr>
          <p:cNvSpPr>
            <a:spLocks noGrp="1"/>
          </p:cNvSpPr>
          <p:nvPr>
            <p:ph type="sldNum" sz="quarter" idx="12"/>
          </p:nvPr>
        </p:nvSpPr>
        <p:spPr/>
        <p:txBody>
          <a:bodyPr/>
          <a:lstStyle/>
          <a:p>
            <a:fld id="{4FEA28DB-231A-47A9-A2E4-B79456C41DE1}" type="slidenum">
              <a:rPr lang="nb-NO" smtClean="0"/>
              <a:t>8</a:t>
            </a:fld>
            <a:endParaRPr lang="nb-NO"/>
          </a:p>
        </p:txBody>
      </p:sp>
      <p:sp>
        <p:nvSpPr>
          <p:cNvPr id="5" name="Tittel 12">
            <a:extLst>
              <a:ext uri="{FF2B5EF4-FFF2-40B4-BE49-F238E27FC236}">
                <a16:creationId xmlns:a16="http://schemas.microsoft.com/office/drawing/2014/main" id="{924A66C0-477F-4B3A-B633-B51BB5F4E2B7}"/>
              </a:ext>
            </a:extLst>
          </p:cNvPr>
          <p:cNvSpPr>
            <a:spLocks noGrp="1"/>
          </p:cNvSpPr>
          <p:nvPr>
            <p:ph type="title"/>
          </p:nvPr>
        </p:nvSpPr>
        <p:spPr>
          <a:xfrm>
            <a:off x="959224" y="501650"/>
            <a:ext cx="4641794" cy="448609"/>
          </a:xfrm>
        </p:spPr>
        <p:txBody>
          <a:bodyPr>
            <a:normAutofit fontScale="90000"/>
          </a:bodyPr>
          <a:lstStyle/>
          <a:p>
            <a:br>
              <a:rPr lang="nb-NO" b="1" dirty="0"/>
            </a:br>
            <a:r>
              <a:rPr lang="nb-NO" sz="4900" b="1" dirty="0"/>
              <a:t>3.2</a:t>
            </a:r>
            <a:r>
              <a:rPr lang="nb-NO" b="1" dirty="0"/>
              <a:t> </a:t>
            </a:r>
            <a:r>
              <a:rPr lang="nb-NO" b="1" dirty="0">
                <a:latin typeface="+mj-lt"/>
              </a:rPr>
              <a:t>Avdeling </a:t>
            </a:r>
            <a:r>
              <a:rPr lang="nb-NO" b="1" dirty="0" err="1">
                <a:latin typeface="+mj-lt"/>
              </a:rPr>
              <a:t>Lillesetra</a:t>
            </a:r>
            <a:br>
              <a:rPr lang="nb-NO" b="1" dirty="0">
                <a:latin typeface="+mj-lt"/>
              </a:rPr>
            </a:br>
            <a:endParaRPr lang="nb-NO" dirty="0"/>
          </a:p>
        </p:txBody>
      </p:sp>
    </p:spTree>
    <p:extLst>
      <p:ext uri="{BB962C8B-B14F-4D97-AF65-F5344CB8AC3E}">
        <p14:creationId xmlns:p14="http://schemas.microsoft.com/office/powerpoint/2010/main" val="972696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81E0E0F-B0D4-ACE0-D746-C1B24DA2F83E}"/>
              </a:ext>
            </a:extLst>
          </p:cNvPr>
          <p:cNvSpPr>
            <a:spLocks noGrp="1"/>
          </p:cNvSpPr>
          <p:nvPr>
            <p:ph type="title"/>
          </p:nvPr>
        </p:nvSpPr>
        <p:spPr>
          <a:xfrm>
            <a:off x="838201" y="365126"/>
            <a:ext cx="4746812" cy="647886"/>
          </a:xfrm>
        </p:spPr>
        <p:txBody>
          <a:bodyPr>
            <a:normAutofit fontScale="90000"/>
          </a:bodyPr>
          <a:lstStyle/>
          <a:p>
            <a:r>
              <a:rPr lang="nb-NO" sz="4000" b="1" dirty="0"/>
              <a:t>3.3 </a:t>
            </a:r>
            <a:r>
              <a:rPr lang="nb-NO" sz="4900" b="1" dirty="0"/>
              <a:t>Avdeling</a:t>
            </a:r>
            <a:r>
              <a:rPr lang="nb-NO" sz="4000" b="1" dirty="0"/>
              <a:t> Storesetra </a:t>
            </a:r>
          </a:p>
        </p:txBody>
      </p:sp>
      <p:sp>
        <p:nvSpPr>
          <p:cNvPr id="5" name="Plassholder for lysbildenummer 4">
            <a:extLst>
              <a:ext uri="{FF2B5EF4-FFF2-40B4-BE49-F238E27FC236}">
                <a16:creationId xmlns:a16="http://schemas.microsoft.com/office/drawing/2014/main" id="{86975ECA-CB40-0AD8-209C-12F1FC93A569}"/>
              </a:ext>
            </a:extLst>
          </p:cNvPr>
          <p:cNvSpPr>
            <a:spLocks noGrp="1"/>
          </p:cNvSpPr>
          <p:nvPr>
            <p:ph type="sldNum" sz="quarter" idx="12"/>
          </p:nvPr>
        </p:nvSpPr>
        <p:spPr/>
        <p:txBody>
          <a:bodyPr/>
          <a:lstStyle/>
          <a:p>
            <a:fld id="{4FEA28DB-231A-47A9-A2E4-B79456C41DE1}" type="slidenum">
              <a:rPr lang="nb-NO" smtClean="0"/>
              <a:t>9</a:t>
            </a:fld>
            <a:endParaRPr lang="nb-NO"/>
          </a:p>
        </p:txBody>
      </p:sp>
      <p:sp>
        <p:nvSpPr>
          <p:cNvPr id="8" name="Plassholder for innhold 7">
            <a:extLst>
              <a:ext uri="{FF2B5EF4-FFF2-40B4-BE49-F238E27FC236}">
                <a16:creationId xmlns:a16="http://schemas.microsoft.com/office/drawing/2014/main" id="{F8EACC64-E75E-5B50-F1BA-2E0DC053946D}"/>
              </a:ext>
            </a:extLst>
          </p:cNvPr>
          <p:cNvSpPr txBox="1">
            <a:spLocks noGrp="1"/>
          </p:cNvSpPr>
          <p:nvPr>
            <p:ph sz="half" idx="1"/>
          </p:nvPr>
        </p:nvSpPr>
        <p:spPr>
          <a:xfrm>
            <a:off x="806825" y="1185704"/>
            <a:ext cx="5181600" cy="3399905"/>
          </a:xfrm>
          <a:prstGeom prst="rect">
            <a:avLst/>
          </a:prstGeom>
          <a:noFill/>
          <a:ln>
            <a:solidFill>
              <a:schemeClr val="accent6"/>
            </a:solidFill>
          </a:ln>
        </p:spPr>
        <p:txBody>
          <a:bodyPr wrap="square" rtlCol="0">
            <a:spAutoFit/>
          </a:bodyPr>
          <a:lstStyle/>
          <a:p>
            <a:pPr marL="0" indent="0">
              <a:buNone/>
            </a:pPr>
            <a:r>
              <a:rPr lang="nb-NO" sz="1800" b="1" dirty="0">
                <a:latin typeface="+mj-lt"/>
              </a:rPr>
              <a:t>Storesetra  (4-5   år)</a:t>
            </a:r>
          </a:p>
          <a:p>
            <a:pPr marL="0" indent="0">
              <a:buNone/>
            </a:pPr>
            <a:r>
              <a:rPr lang="nb-NO" sz="1200" dirty="0">
                <a:latin typeface="+mj-lt"/>
              </a:rPr>
              <a:t>I år har vi til sammen 18  barn og 3 faste ansatte, der 1 er pedagogisk leder. </a:t>
            </a:r>
          </a:p>
          <a:p>
            <a:pPr marL="0" indent="0">
              <a:buNone/>
            </a:pPr>
            <a:r>
              <a:rPr lang="nb-NO" sz="1200" dirty="0">
                <a:latin typeface="+mj-lt"/>
              </a:rPr>
              <a:t>Aldersfordelingen blir slik:</a:t>
            </a:r>
          </a:p>
          <a:p>
            <a:pPr marL="0" indent="0">
              <a:buNone/>
            </a:pPr>
            <a:r>
              <a:rPr lang="nb-NO" sz="1200" dirty="0">
                <a:latin typeface="+mj-lt"/>
              </a:rPr>
              <a:t>5 åringer, født i 2017          9 barn</a:t>
            </a:r>
          </a:p>
          <a:p>
            <a:pPr marL="0" indent="0">
              <a:buNone/>
            </a:pPr>
            <a:r>
              <a:rPr lang="nb-NO" sz="1200" dirty="0">
                <a:latin typeface="+mj-lt"/>
              </a:rPr>
              <a:t>4 åringer, født i 2018          9 barn</a:t>
            </a:r>
          </a:p>
          <a:p>
            <a:endParaRPr lang="nb-NO" sz="1200" dirty="0">
              <a:latin typeface="+mj-lt"/>
            </a:endParaRPr>
          </a:p>
          <a:p>
            <a:pPr marL="0" indent="0">
              <a:buNone/>
            </a:pPr>
            <a:r>
              <a:rPr lang="nb-NO" sz="1200" i="1" dirty="0">
                <a:latin typeface="+mj-lt"/>
              </a:rPr>
              <a:t>På Storesetra er barna blitt eldre og prosjektene kan derfor inneholde enda mer fordypning enn tidligere. Vi jobber mye med å skape progresjon for barna gjennom å observere og skape sammenhenger mellom turer, det vi leser, det vi undrer på, det vi oppdager i ateliertid og i leken. Vi starter hver dag med morgenmøte for alle barna der vi samler trådene i dagene og de store og små prosjektene vi jobber med.  Herfra går vi veien videre sammen med barna basert på deres refleksjoner, undringer og interesser.  </a:t>
            </a:r>
          </a:p>
          <a:p>
            <a:endParaRPr lang="nb-NO" sz="1200" i="1" dirty="0"/>
          </a:p>
        </p:txBody>
      </p:sp>
      <p:sp>
        <p:nvSpPr>
          <p:cNvPr id="15" name="TekstSylinder 14">
            <a:extLst>
              <a:ext uri="{FF2B5EF4-FFF2-40B4-BE49-F238E27FC236}">
                <a16:creationId xmlns:a16="http://schemas.microsoft.com/office/drawing/2014/main" id="{8A642666-A482-A2DD-92EF-B4F4D64E0BBB}"/>
              </a:ext>
            </a:extLst>
          </p:cNvPr>
          <p:cNvSpPr txBox="1"/>
          <p:nvPr/>
        </p:nvSpPr>
        <p:spPr>
          <a:xfrm>
            <a:off x="6351975" y="1185704"/>
            <a:ext cx="5116925" cy="5355312"/>
          </a:xfrm>
          <a:prstGeom prst="rect">
            <a:avLst/>
          </a:prstGeom>
          <a:noFill/>
          <a:ln>
            <a:solidFill>
              <a:schemeClr val="accent4"/>
            </a:solidFill>
          </a:ln>
        </p:spPr>
        <p:txBody>
          <a:bodyPr wrap="square" rtlCol="0">
            <a:spAutoFit/>
          </a:bodyPr>
          <a:lstStyle/>
          <a:p>
            <a:pPr marL="0" indent="0">
              <a:buNone/>
            </a:pPr>
            <a:r>
              <a:rPr lang="nb-NO" sz="1800" b="1" dirty="0">
                <a:latin typeface="+mj-lt"/>
              </a:rPr>
              <a:t>Dagsrytme for </a:t>
            </a:r>
            <a:r>
              <a:rPr lang="nb-NO" b="1" dirty="0">
                <a:latin typeface="+mj-lt"/>
              </a:rPr>
              <a:t>Storesetra </a:t>
            </a:r>
            <a:endParaRPr lang="nb-NO" sz="1800" b="1" dirty="0">
              <a:latin typeface="+mj-lt"/>
            </a:endParaRPr>
          </a:p>
          <a:p>
            <a:pPr marL="0" indent="0">
              <a:buNone/>
            </a:pPr>
            <a:r>
              <a:rPr lang="nb-NO" sz="1200" dirty="0">
                <a:latin typeface="+mj-lt"/>
              </a:rPr>
              <a:t>7.00		Barnehagen åpner, men starter for de første som kommer på               		Rundskue.				</a:t>
            </a:r>
          </a:p>
          <a:p>
            <a:pPr marL="0" indent="0">
              <a:buNone/>
            </a:pPr>
            <a:r>
              <a:rPr lang="nb-NO" sz="1200" dirty="0">
                <a:latin typeface="+mj-lt"/>
              </a:rPr>
              <a:t>		Alle vasker hender når de kommer inn i barnehagen.</a:t>
            </a:r>
          </a:p>
          <a:p>
            <a:pPr marL="0" indent="0">
              <a:buNone/>
            </a:pPr>
            <a:r>
              <a:rPr lang="nb-NO" sz="1200" dirty="0">
                <a:latin typeface="+mj-lt"/>
              </a:rPr>
              <a:t>		De som ikke spiser frokost kan leke i avdelingen. </a:t>
            </a:r>
          </a:p>
          <a:p>
            <a:pPr marL="0" indent="0">
              <a:buNone/>
            </a:pPr>
            <a:endParaRPr lang="nb-NO" sz="1200" dirty="0">
              <a:latin typeface="+mj-lt"/>
            </a:endParaRPr>
          </a:p>
          <a:p>
            <a:pPr marL="0" indent="0">
              <a:buNone/>
            </a:pPr>
            <a:r>
              <a:rPr lang="nb-NO" sz="1200" dirty="0">
                <a:latin typeface="+mj-lt"/>
              </a:rPr>
              <a:t>9.30		Barnemøte: Vi ønsker hverandre velkommen med sang, snakker 		om prosjekter og undringer vi har, deler oss i mindre grupper. </a:t>
            </a:r>
          </a:p>
          <a:p>
            <a:pPr marL="0" indent="0">
              <a:buNone/>
            </a:pPr>
            <a:r>
              <a:rPr lang="nb-NO" sz="1200" dirty="0">
                <a:latin typeface="+mj-lt"/>
              </a:rPr>
              <a:t>		I fokustiden er gjerne noen på tur, noen er ute, noen er på atelier 		eller på avdelingen. Aktiviteter og prosjekter varierer og justeres 		gjennom barnehageåret.</a:t>
            </a:r>
          </a:p>
          <a:p>
            <a:pPr marL="0" indent="0">
              <a:buNone/>
            </a:pPr>
            <a:r>
              <a:rPr lang="nb-NO" sz="1200" dirty="0">
                <a:latin typeface="+mj-lt"/>
              </a:rPr>
              <a:t> </a:t>
            </a:r>
          </a:p>
          <a:p>
            <a:pPr marL="0" indent="0">
              <a:buNone/>
            </a:pPr>
            <a:r>
              <a:rPr lang="nb-NO" sz="1200" dirty="0">
                <a:latin typeface="+mj-lt"/>
              </a:rPr>
              <a:t>11 / 11.30	Vi spiser lunsj fra buffet på avdelingen. 				              Håndvask både før og etter måltidet. </a:t>
            </a:r>
          </a:p>
          <a:p>
            <a:pPr marL="0" indent="0">
              <a:buNone/>
            </a:pPr>
            <a:r>
              <a:rPr lang="nb-NO" sz="1200" dirty="0">
                <a:latin typeface="+mj-lt"/>
              </a:rPr>
              <a:t>11.30		Dobesøk, håndvask og påkledning i mindre grupper for å unngå 		trengsel	</a:t>
            </a:r>
          </a:p>
          <a:p>
            <a:pPr marL="0" indent="0">
              <a:buNone/>
            </a:pPr>
            <a:endParaRPr lang="nb-NO" sz="1200" dirty="0">
              <a:latin typeface="+mj-lt"/>
            </a:endParaRPr>
          </a:p>
          <a:p>
            <a:pPr marL="0" indent="0">
              <a:buNone/>
            </a:pPr>
            <a:r>
              <a:rPr lang="nb-NO" sz="1200" dirty="0">
                <a:latin typeface="+mj-lt"/>
              </a:rPr>
              <a:t>12.00		Variert utelek / en gruppe kommer tilbake fra tur</a:t>
            </a:r>
          </a:p>
          <a:p>
            <a:pPr marL="0" indent="0">
              <a:buNone/>
            </a:pPr>
            <a:endParaRPr lang="nb-NO" sz="1200" dirty="0">
              <a:latin typeface="+mj-lt"/>
            </a:endParaRPr>
          </a:p>
          <a:p>
            <a:pPr marL="0" indent="0">
              <a:buNone/>
            </a:pPr>
            <a:r>
              <a:rPr lang="nb-NO" sz="1200" dirty="0">
                <a:latin typeface="+mj-lt"/>
              </a:rPr>
              <a:t>14.00/14.30	Vi spiser fruktmåltid, enten inne eller ute. 					Håndvask både før og etter måltidet. 			</a:t>
            </a:r>
          </a:p>
          <a:p>
            <a:pPr marL="0" indent="0">
              <a:buNone/>
            </a:pPr>
            <a:r>
              <a:rPr lang="nb-NO" sz="1200" dirty="0">
                <a:latin typeface="+mj-lt"/>
              </a:rPr>
              <a:t>		Vi tar også et ekstra dobesøk rundt denne tiden</a:t>
            </a:r>
          </a:p>
          <a:p>
            <a:pPr marL="0" indent="0">
              <a:buNone/>
            </a:pPr>
            <a:r>
              <a:rPr lang="nb-NO" sz="1200" dirty="0">
                <a:latin typeface="+mj-lt"/>
              </a:rPr>
              <a:t>		Variert utelek / </a:t>
            </a:r>
            <a:r>
              <a:rPr lang="nb-NO" sz="1200" dirty="0" err="1">
                <a:latin typeface="+mj-lt"/>
              </a:rPr>
              <a:t>innelek</a:t>
            </a:r>
            <a:r>
              <a:rPr lang="nb-NO" sz="1200" dirty="0">
                <a:latin typeface="+mj-lt"/>
              </a:rPr>
              <a:t> (værforbehold og barnas dagsform)</a:t>
            </a:r>
          </a:p>
          <a:p>
            <a:pPr marL="0" indent="0">
              <a:buNone/>
            </a:pPr>
            <a:endParaRPr lang="nb-NO" sz="1200" dirty="0">
              <a:latin typeface="+mj-lt"/>
            </a:endParaRPr>
          </a:p>
          <a:p>
            <a:pPr marL="0" indent="0">
              <a:buNone/>
            </a:pPr>
            <a:r>
              <a:rPr lang="nb-NO" sz="1200" dirty="0">
                <a:latin typeface="+mj-lt"/>
              </a:rPr>
              <a:t>16.30		Barnehagen stenger				</a:t>
            </a:r>
          </a:p>
          <a:p>
            <a:pPr marL="0" indent="0">
              <a:buNone/>
            </a:pPr>
            <a:endParaRPr lang="nb-NO" sz="1200" dirty="0">
              <a:latin typeface="+mj-lt"/>
            </a:endParaRPr>
          </a:p>
          <a:p>
            <a:pPr marL="0" indent="0">
              <a:buNone/>
            </a:pPr>
            <a:r>
              <a:rPr lang="nb-NO" sz="1200" dirty="0">
                <a:latin typeface="+mj-lt"/>
              </a:rPr>
              <a:t>Alle vasker hender når de går ifra barnehagen</a:t>
            </a:r>
          </a:p>
        </p:txBody>
      </p:sp>
    </p:spTree>
    <p:extLst>
      <p:ext uri="{BB962C8B-B14F-4D97-AF65-F5344CB8AC3E}">
        <p14:creationId xmlns:p14="http://schemas.microsoft.com/office/powerpoint/2010/main" val="2132553812"/>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50124</TotalTime>
  <Words>7921</Words>
  <Application>Microsoft Office PowerPoint</Application>
  <PresentationFormat>Widescreen</PresentationFormat>
  <Paragraphs>659</Paragraphs>
  <Slides>21</Slides>
  <Notes>0</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21</vt:i4>
      </vt:variant>
    </vt:vector>
  </HeadingPairs>
  <TitlesOfParts>
    <vt:vector size="27" baseType="lpstr">
      <vt:lpstr>Arial</vt:lpstr>
      <vt:lpstr>Calibri</vt:lpstr>
      <vt:lpstr>Calibri Light</vt:lpstr>
      <vt:lpstr>f1qz092m-q9e-egy-12jn2nx4ataqk</vt:lpstr>
      <vt:lpstr>Lucida Calligraphy</vt:lpstr>
      <vt:lpstr>Office-tema</vt:lpstr>
      <vt:lpstr>Årsplan 2022 - 2023</vt:lpstr>
      <vt:lpstr>Innhold</vt:lpstr>
      <vt:lpstr>1. Praktisk info </vt:lpstr>
      <vt:lpstr>Foreldres rett til medvirkning:  Som barnehage er vi bundet av Barnehageloven (2005) og rammeplanen for barnehagens innhold og oppgaver (2017).  I begge disse dokumentene presiseres det at både barn og foreldre har rett til medvirkning på barnehagehverdagen.   Vi ønsker å skape et tett samarbeid med dere foreldre der dere kan føle dere trygge og der dere kan komme med forslag for å gjøre barnehagen enda bedre. Dette kan være alt fra debatt rundt organiseringer, ukeplaner og barnesyn, til høytider dere føler vi burde markere eller forslag på temaer vi kan fordype oss i.</vt:lpstr>
      <vt:lpstr>PowerPoint-presentasjon</vt:lpstr>
      <vt:lpstr>2. Vi jobber i Fjelltun barnehage</vt:lpstr>
      <vt:lpstr>3.1 Avdeling Rundskue</vt:lpstr>
      <vt:lpstr> 3.2 Avdeling Lillesetra </vt:lpstr>
      <vt:lpstr>3.3 Avdeling Storesetra </vt:lpstr>
      <vt:lpstr>4. Vårt verdigrunnlag</vt:lpstr>
      <vt:lpstr>PowerPoint-presentasjon</vt:lpstr>
      <vt:lpstr>PowerPoint-presentasjon</vt:lpstr>
      <vt:lpstr>PowerPoint-presentasjon</vt:lpstr>
      <vt:lpstr>5. Prosjekterende arbeidsmåte</vt:lpstr>
      <vt:lpstr>6. Overganger</vt:lpstr>
      <vt:lpstr>7. Pedagogisk dokumentasjon</vt:lpstr>
      <vt:lpstr>8. Satsningsområder 2022/2023</vt:lpstr>
      <vt:lpstr>9. Mat og kosthold</vt:lpstr>
      <vt:lpstr>10. Bursdager</vt:lpstr>
      <vt:lpstr>11. Samarbeid</vt:lpstr>
      <vt:lpstr>12. Tradisjoner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994Styrer</dc:creator>
  <cp:lastModifiedBy>Fjelltun Styrer</cp:lastModifiedBy>
  <cp:revision>72</cp:revision>
  <cp:lastPrinted>2022-09-05T12:21:59Z</cp:lastPrinted>
  <dcterms:created xsi:type="dcterms:W3CDTF">2019-11-14T09:05:10Z</dcterms:created>
  <dcterms:modified xsi:type="dcterms:W3CDTF">2022-09-06T12:35:25Z</dcterms:modified>
</cp:coreProperties>
</file>